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Lst>
  <p:sldSz cy="5143500" cx="9144000"/>
  <p:notesSz cx="6858000" cy="9144000"/>
  <p:embeddedFontLst>
    <p:embeddedFont>
      <p:font typeface="Economica"/>
      <p:regular r:id="rId106"/>
      <p:bold r:id="rId107"/>
      <p:italic r:id="rId108"/>
      <p:boldItalic r:id="rId109"/>
    </p:embeddedFont>
    <p:embeddedFont>
      <p:font typeface="Montserrat"/>
      <p:regular r:id="rId110"/>
      <p:bold r:id="rId111"/>
      <p:italic r:id="rId112"/>
      <p:boldItalic r:id="rId113"/>
    </p:embeddedFont>
    <p:embeddedFont>
      <p:font typeface="Open Sans"/>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332DF7-A348-4041-ACBE-CF435A143748}">
  <a:tblStyle styleId="{FA332DF7-A348-4041-ACBE-CF435A1437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Economica-bold.fntdata"/><Relationship Id="rId106" Type="http://schemas.openxmlformats.org/officeDocument/2006/relationships/font" Target="fonts/Economica-regular.fntdata"/><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Economica-boldItalic.fntdata"/><Relationship Id="rId108" Type="http://schemas.openxmlformats.org/officeDocument/2006/relationships/font" Target="fonts/Economica-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7" Type="http://schemas.openxmlformats.org/officeDocument/2006/relationships/font" Target="fonts/OpenSans-boldItalic.fntdata"/><Relationship Id="rId116" Type="http://schemas.openxmlformats.org/officeDocument/2006/relationships/font" Target="fonts/OpenSans-italic.fntdata"/><Relationship Id="rId115" Type="http://schemas.openxmlformats.org/officeDocument/2006/relationships/font" Target="fonts/OpenSans-bold.fntdata"/><Relationship Id="rId15" Type="http://schemas.openxmlformats.org/officeDocument/2006/relationships/slide" Target="slides/slide9.xml"/><Relationship Id="rId110" Type="http://schemas.openxmlformats.org/officeDocument/2006/relationships/font" Target="fonts/Montserrat-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OpenSans-regular.fntdata"/><Relationship Id="rId18" Type="http://schemas.openxmlformats.org/officeDocument/2006/relationships/slide" Target="slides/slide12.xml"/><Relationship Id="rId113" Type="http://schemas.openxmlformats.org/officeDocument/2006/relationships/font" Target="fonts/Montserrat-boldItalic.fntdata"/><Relationship Id="rId112" Type="http://schemas.openxmlformats.org/officeDocument/2006/relationships/font" Target="fonts/Montserrat-italic.fntdata"/><Relationship Id="rId111" Type="http://schemas.openxmlformats.org/officeDocument/2006/relationships/font" Target="fonts/Montserrat-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9f38424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9f38424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cb1f42d1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cb1f42d1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cb1f42d1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cb1f42d1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cb1f42d1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cb1f42d1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cb1f42d1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cb1f42d1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a0270f6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a0270f6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cb1f42d1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cb1f42d1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cb1f42d1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cb1f42d1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cb1f42d1b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cb1f42d1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cb1f42d1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cb1f42d1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cb1f42d1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cb1f42d1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99f38424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99f38424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cb1f42d1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cb1f42d1b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cb1f42d1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cb1f42d1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cb1f42d1b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cb1f42d1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cb1f42d1b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cb1f42d1b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cb1f42d1b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cb1f42d1b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cb1f42d1b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cb1f42d1b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cb1f42d1b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cb1f42d1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cb1f42d1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cb1f42d1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cb1f42d1b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cb1f42d1b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cb1f42d1b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cb1f42d1b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99f384242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99f384242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9509f7b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9509f7b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9509f7b1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9509f7b1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9509f7b1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9509f7b1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9509f7b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9509f7b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9509f7b1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9509f7b1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9509f7b1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9509f7b1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9509f7b14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9509f7b14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9509f7b14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9509f7b14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9509f7b14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9509f7b14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9509f7b14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9509f7b14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9509f7b1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9509f7b1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9509f7b14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9509f7b14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9509f7b1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9509f7b14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9509f7b14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9509f7b14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9509f7b14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9509f7b14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9509f7b14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9509f7b14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9509f7b1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9509f7b1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9509f7b1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9509f7b14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99509f7b1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99509f7b1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9509f7b14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9509f7b14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9509f7b14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9509f7b14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9f384242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9f384242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9509f7b14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9509f7b14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9509f7b14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9509f7b14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9509f7b1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9509f7b1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9509f7b14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9509f7b14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9509f7b14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99509f7b14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9509f7b14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9509f7b14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99509f7b1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99509f7b1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9509f7b1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9509f7b1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9509f7b14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99509f7b14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99509f7b14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99509f7b14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9f384242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9f384242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99509f7b14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99509f7b14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9509f7b1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9509f7b14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9509f7b1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9509f7b1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9509f7b1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99509f7b1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9509f7b1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99509f7b1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9509f7b1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99509f7b1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9509f7b1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9509f7b1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9509f7b1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99509f7b1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9509f7b1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9509f7b1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99509f7b1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99509f7b1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cb1f42d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cb1f42d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9509f7b1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9509f7b1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99509f7b1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99509f7b1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9509f7b1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9509f7b1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9509f7b1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99509f7b1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99509f7b1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99509f7b1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9509f7b1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9509f7b1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9509f7b1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99509f7b1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99509f7b1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99509f7b1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99509f7b1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99509f7b1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9509f7b14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9509f7b14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cb1f42d1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cb1f42d1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99509f7b1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99509f7b1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99509f7b14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99509f7b14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99509f7b14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99509f7b14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99509f7b14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99509f7b14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9509f7b14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9509f7b14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99509f7b14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99509f7b14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99509f7b14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99509f7b14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99509f7b14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99509f7b14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99509f7b14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99509f7b14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99509f7b14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99509f7b14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cb1f42d1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cb1f42d1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99509f7b14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99509f7b14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99509f7b14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99509f7b14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9509f7b14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99509f7b14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9509f7b14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99509f7b14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99509f7b14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99509f7b14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9509f7b14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9509f7b14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9509f7b14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9509f7b14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9509f7b14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99509f7b14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99509f7b14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99509f7b1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99f384242a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99f384242a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developer.mozilla.org/en-US/docs/Web/CSS/Pseudo-classe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developer.mozilla.org/en-US/docs/Web/CSS/Pseudo-element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6.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1.png"/><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1477200"/>
            <a:ext cx="9144000" cy="218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CASCADING STYLE SHEETS</a:t>
            </a:r>
            <a:endParaRPr b="1" sz="48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CSS</a:t>
            </a:r>
            <a:endParaRPr b="1" sz="4800">
              <a:solidFill>
                <a:srgbClr val="FF0000"/>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196675" y="1638150"/>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A WEBPAGE WITHOUT CSS</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3"/>
          <p:cNvPicPr preferRelativeResize="0"/>
          <p:nvPr/>
        </p:nvPicPr>
        <p:blipFill>
          <a:blip r:embed="rId3">
            <a:alphaModFix/>
          </a:blip>
          <a:stretch>
            <a:fillRect/>
          </a:stretch>
        </p:blipFill>
        <p:spPr>
          <a:xfrm>
            <a:off x="152400" y="628950"/>
            <a:ext cx="8839200" cy="41098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4"/>
          <p:cNvPicPr preferRelativeResize="0"/>
          <p:nvPr/>
        </p:nvPicPr>
        <p:blipFill>
          <a:blip r:embed="rId3">
            <a:alphaModFix/>
          </a:blip>
          <a:stretch>
            <a:fillRect/>
          </a:stretch>
        </p:blipFill>
        <p:spPr>
          <a:xfrm>
            <a:off x="2172025" y="1603813"/>
            <a:ext cx="4502524" cy="3283379"/>
          </a:xfrm>
          <a:prstGeom prst="rect">
            <a:avLst/>
          </a:prstGeom>
          <a:noFill/>
          <a:ln>
            <a:noFill/>
          </a:ln>
        </p:spPr>
      </p:pic>
      <p:sp>
        <p:nvSpPr>
          <p:cNvPr id="114" name="Google Shape;114;p24"/>
          <p:cNvSpPr txBox="1"/>
          <p:nvPr>
            <p:ph type="title"/>
          </p:nvPr>
        </p:nvSpPr>
        <p:spPr>
          <a:xfrm>
            <a:off x="311700" y="339950"/>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CSS  IS ALL ABOUT RULES</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CSS  RULES</a:t>
            </a:r>
            <a:endParaRPr sz="2400">
              <a:solidFill>
                <a:srgbClr val="FF0000"/>
              </a:solidFill>
              <a:latin typeface="Montserrat"/>
              <a:ea typeface="Montserrat"/>
              <a:cs typeface="Montserrat"/>
              <a:sym typeface="Montserrat"/>
            </a:endParaRPr>
          </a:p>
        </p:txBody>
      </p:sp>
      <p:sp>
        <p:nvSpPr>
          <p:cNvPr id="120" name="Google Shape;120;p25"/>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Montserrat"/>
              <a:buChar char="●"/>
            </a:pPr>
            <a:r>
              <a:rPr lang="en" sz="2100">
                <a:latin typeface="Montserrat"/>
                <a:ea typeface="Montserrat"/>
                <a:cs typeface="Montserrat"/>
                <a:sym typeface="Montserrat"/>
              </a:rPr>
              <a:t>CSS is a rule-based language.</a:t>
            </a:r>
            <a:endParaRPr sz="2100">
              <a:latin typeface="Montserrat"/>
              <a:ea typeface="Montserrat"/>
              <a:cs typeface="Montserrat"/>
              <a:sym typeface="Montserrat"/>
            </a:endParaRPr>
          </a:p>
          <a:p>
            <a:pPr indent="-361950" lvl="0" marL="457200" rtl="0" algn="l">
              <a:spcBef>
                <a:spcPts val="0"/>
              </a:spcBef>
              <a:spcAft>
                <a:spcPts val="0"/>
              </a:spcAft>
              <a:buClr>
                <a:schemeClr val="dk1"/>
              </a:buClr>
              <a:buSzPts val="2100"/>
              <a:buFont typeface="Montserrat"/>
              <a:buChar char="●"/>
            </a:pPr>
            <a:r>
              <a:rPr lang="en" sz="2100">
                <a:latin typeface="Montserrat"/>
                <a:ea typeface="Montserrat"/>
                <a:cs typeface="Montserrat"/>
                <a:sym typeface="Montserrat"/>
              </a:rPr>
              <a:t>You define rules specifying groups of styles that should be applied to particular elements or groups of elements on your web page.</a:t>
            </a:r>
            <a:endParaRPr sz="2100">
              <a:latin typeface="Montserrat"/>
              <a:ea typeface="Montserrat"/>
              <a:cs typeface="Montserrat"/>
              <a:sym typeface="Montserrat"/>
            </a:endParaRPr>
          </a:p>
          <a:p>
            <a:pPr indent="-361950" lvl="0" marL="457200" rtl="0" algn="l">
              <a:spcBef>
                <a:spcPts val="0"/>
              </a:spcBef>
              <a:spcAft>
                <a:spcPts val="0"/>
              </a:spcAft>
              <a:buClr>
                <a:schemeClr val="dk1"/>
              </a:buClr>
              <a:buSzPts val="2100"/>
              <a:buFont typeface="Montserrat"/>
              <a:buChar char="●"/>
            </a:pPr>
            <a:r>
              <a:rPr lang="en" sz="2100">
                <a:latin typeface="Montserrat"/>
                <a:ea typeface="Montserrat"/>
                <a:cs typeface="Montserrat"/>
                <a:sym typeface="Montserrat"/>
              </a:rPr>
              <a:t> For example </a:t>
            </a:r>
            <a:endParaRPr sz="2100">
              <a:latin typeface="Montserrat"/>
              <a:ea typeface="Montserrat"/>
              <a:cs typeface="Montserrat"/>
              <a:sym typeface="Montserrat"/>
            </a:endParaRPr>
          </a:p>
          <a:p>
            <a:pPr indent="-336550" lvl="1" marL="914400" rtl="0" algn="l">
              <a:spcBef>
                <a:spcPts val="0"/>
              </a:spcBef>
              <a:spcAft>
                <a:spcPts val="0"/>
              </a:spcAft>
              <a:buClr>
                <a:schemeClr val="dk1"/>
              </a:buClr>
              <a:buSzPts val="1700"/>
              <a:buFont typeface="Montserrat"/>
              <a:buChar char="○"/>
            </a:pPr>
            <a:r>
              <a:rPr lang="en" sz="1700">
                <a:latin typeface="Montserrat"/>
                <a:ea typeface="Montserrat"/>
                <a:cs typeface="Montserrat"/>
                <a:sym typeface="Montserrat"/>
              </a:rPr>
              <a:t>"I want the main heading on my page to be shown as large blue text."</a:t>
            </a:r>
            <a:endParaRPr sz="1700">
              <a:latin typeface="Montserrat"/>
              <a:ea typeface="Montserrat"/>
              <a:cs typeface="Montserrat"/>
              <a:sym typeface="Montserrat"/>
            </a:endParaRPr>
          </a:p>
          <a:p>
            <a:pPr indent="-336550" lvl="1" marL="914400" rtl="0" algn="l">
              <a:spcBef>
                <a:spcPts val="0"/>
              </a:spcBef>
              <a:spcAft>
                <a:spcPts val="0"/>
              </a:spcAft>
              <a:buSzPts val="1700"/>
              <a:buFont typeface="Montserrat"/>
              <a:buChar char="○"/>
            </a:pPr>
            <a:r>
              <a:rPr lang="en" sz="1700">
                <a:latin typeface="Montserrat"/>
                <a:ea typeface="Montserrat"/>
                <a:cs typeface="Montserrat"/>
                <a:sym typeface="Montserrat"/>
              </a:rPr>
              <a:t>“I want all my paragraphs center aligned</a:t>
            </a:r>
            <a:endParaRPr sz="1700">
              <a:latin typeface="Montserrat"/>
              <a:ea typeface="Montserrat"/>
              <a:cs typeface="Montserrat"/>
              <a:sym typeface="Montserrat"/>
            </a:endParaRPr>
          </a:p>
          <a:p>
            <a:pPr indent="-336550" lvl="1" marL="914400" rtl="0" algn="l">
              <a:spcBef>
                <a:spcPts val="0"/>
              </a:spcBef>
              <a:spcAft>
                <a:spcPts val="0"/>
              </a:spcAft>
              <a:buSzPts val="1700"/>
              <a:buFont typeface="Montserrat"/>
              <a:buChar char="○"/>
            </a:pPr>
            <a:r>
              <a:rPr lang="en" sz="1700">
                <a:latin typeface="Montserrat"/>
                <a:ea typeface="Montserrat"/>
                <a:cs typeface="Montserrat"/>
                <a:sym typeface="Montserrat"/>
              </a:rPr>
              <a:t>“I want all my images to have a border”</a:t>
            </a:r>
            <a:endParaRPr sz="1700">
              <a:latin typeface="Montserrat"/>
              <a:ea typeface="Montserrat"/>
              <a:cs typeface="Montserrat"/>
              <a:sym typeface="Montserrat"/>
            </a:endParaRPr>
          </a:p>
          <a:p>
            <a:pPr indent="-336550" lvl="1" marL="914400" rtl="0" algn="l">
              <a:spcBef>
                <a:spcPts val="0"/>
              </a:spcBef>
              <a:spcAft>
                <a:spcPts val="0"/>
              </a:spcAft>
              <a:buSzPts val="1700"/>
              <a:buFont typeface="Montserrat"/>
              <a:buChar char="○"/>
            </a:pPr>
            <a:r>
              <a:rPr lang="en" sz="1700">
                <a:latin typeface="Montserrat"/>
                <a:ea typeface="Montserrat"/>
                <a:cs typeface="Montserrat"/>
                <a:sym typeface="Montserrat"/>
              </a:rPr>
              <a:t>“I want a specific paragraph to be a particular font”</a:t>
            </a:r>
            <a:endParaRPr sz="1700">
              <a:latin typeface="Montserrat"/>
              <a:ea typeface="Montserrat"/>
              <a:cs typeface="Montserrat"/>
              <a:sym typeface="Montserrat"/>
            </a:endParaRPr>
          </a:p>
          <a:p>
            <a:pPr indent="0" lvl="0" marL="457200" rtl="0" algn="l">
              <a:spcBef>
                <a:spcPts val="1600"/>
              </a:spcBef>
              <a:spcAft>
                <a:spcPts val="0"/>
              </a:spcAft>
              <a:buNone/>
            </a:pPr>
            <a:r>
              <a:t/>
            </a:r>
            <a:endParaRPr sz="1700">
              <a:latin typeface="Montserrat"/>
              <a:ea typeface="Montserrat"/>
              <a:cs typeface="Montserrat"/>
              <a:sym typeface="Montserrat"/>
            </a:endParaRPr>
          </a:p>
          <a:p>
            <a:pPr indent="0" lvl="0" marL="0" rtl="0" algn="l">
              <a:spcBef>
                <a:spcPts val="1600"/>
              </a:spcBef>
              <a:spcAft>
                <a:spcPts val="0"/>
              </a:spcAft>
              <a:buNone/>
            </a:pPr>
            <a:r>
              <a:t/>
            </a:r>
            <a:endParaRPr sz="1700">
              <a:latin typeface="Montserrat"/>
              <a:ea typeface="Montserrat"/>
              <a:cs typeface="Montserrat"/>
              <a:sym typeface="Montserrat"/>
            </a:endParaRPr>
          </a:p>
          <a:p>
            <a:pPr indent="0" lvl="0" marL="457200" rtl="0" algn="l">
              <a:spcBef>
                <a:spcPts val="1600"/>
              </a:spcBef>
              <a:spcAft>
                <a:spcPts val="0"/>
              </a:spcAft>
              <a:buNone/>
            </a:pPr>
            <a:r>
              <a:t/>
            </a:r>
            <a:endParaRPr sz="1700">
              <a:latin typeface="Montserrat"/>
              <a:ea typeface="Montserrat"/>
              <a:cs typeface="Montserrat"/>
              <a:sym typeface="Montserrat"/>
            </a:endParaRPr>
          </a:p>
          <a:p>
            <a:pPr indent="0" lvl="0" marL="0" rtl="0" algn="l">
              <a:spcBef>
                <a:spcPts val="1600"/>
              </a:spcBef>
              <a:spcAft>
                <a:spcPts val="1600"/>
              </a:spcAft>
              <a:buNone/>
            </a:pPr>
            <a:r>
              <a:t/>
            </a:r>
            <a:endParaRPr sz="1700">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6"/>
          <p:cNvSpPr txBox="1"/>
          <p:nvPr>
            <p:ph type="title"/>
          </p:nvPr>
        </p:nvSpPr>
        <p:spPr>
          <a:xfrm>
            <a:off x="311700" y="1865050"/>
            <a:ext cx="8520600" cy="1166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000">
                <a:solidFill>
                  <a:srgbClr val="FF0000"/>
                </a:solidFill>
                <a:latin typeface="Open Sans"/>
                <a:ea typeface="Open Sans"/>
                <a:cs typeface="Open Sans"/>
                <a:sym typeface="Open Sans"/>
              </a:rPr>
              <a:t>ECOSYSTEM AND SYNTAX OF CSS</a:t>
            </a:r>
            <a:endParaRPr b="1" sz="4000">
              <a:solidFill>
                <a:srgbClr val="FF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type="title"/>
          </p:nvPr>
        </p:nvSpPr>
        <p:spPr>
          <a:xfrm>
            <a:off x="311700" y="159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CSS Rule</a:t>
            </a:r>
            <a:endParaRPr sz="2400">
              <a:solidFill>
                <a:srgbClr val="FF0000"/>
              </a:solidFill>
              <a:latin typeface="Montserrat"/>
              <a:ea typeface="Montserrat"/>
              <a:cs typeface="Montserrat"/>
              <a:sym typeface="Montserrat"/>
            </a:endParaRPr>
          </a:p>
        </p:txBody>
      </p:sp>
      <p:pic>
        <p:nvPicPr>
          <p:cNvPr id="131" name="Google Shape;131;p27"/>
          <p:cNvPicPr preferRelativeResize="0"/>
          <p:nvPr/>
        </p:nvPicPr>
        <p:blipFill>
          <a:blip r:embed="rId3">
            <a:alphaModFix/>
          </a:blip>
          <a:stretch>
            <a:fillRect/>
          </a:stretch>
        </p:blipFill>
        <p:spPr>
          <a:xfrm>
            <a:off x="138925" y="1108887"/>
            <a:ext cx="4831774" cy="2728525"/>
          </a:xfrm>
          <a:prstGeom prst="rect">
            <a:avLst/>
          </a:prstGeom>
          <a:noFill/>
          <a:ln>
            <a:noFill/>
          </a:ln>
        </p:spPr>
      </p:pic>
      <p:sp>
        <p:nvSpPr>
          <p:cNvPr id="132" name="Google Shape;132;p27"/>
          <p:cNvSpPr txBox="1"/>
          <p:nvPr/>
        </p:nvSpPr>
        <p:spPr>
          <a:xfrm>
            <a:off x="5080200" y="659250"/>
            <a:ext cx="4063800" cy="3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Selector</a:t>
            </a:r>
            <a:r>
              <a:rPr lang="en">
                <a:latin typeface="Montserrat"/>
                <a:ea typeface="Montserrat"/>
                <a:cs typeface="Montserrat"/>
                <a:sym typeface="Montserrat"/>
              </a:rPr>
              <a:t>- It is a word and or pattern that selects the element(s) to be styled.</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Declaration</a:t>
            </a:r>
            <a:r>
              <a:rPr lang="en">
                <a:latin typeface="Montserrat"/>
                <a:ea typeface="Montserrat"/>
                <a:cs typeface="Montserrat"/>
                <a:sym typeface="Montserrat"/>
              </a:rPr>
              <a:t>-A single rule like color: red; specifying which of the element's properties you want to style.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Properties</a:t>
            </a:r>
            <a:r>
              <a:rPr lang="en">
                <a:latin typeface="Montserrat"/>
                <a:ea typeface="Montserrat"/>
                <a:cs typeface="Montserrat"/>
                <a:sym typeface="Montserrat"/>
              </a:rPr>
              <a:t>-Ways in which you can style a given HTML element. In CSS, you choose which properties you want to affect in your rule.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Property value</a:t>
            </a:r>
            <a:r>
              <a:rPr lang="en">
                <a:latin typeface="Montserrat"/>
                <a:ea typeface="Montserrat"/>
                <a:cs typeface="Montserrat"/>
                <a:sym typeface="Montserrat"/>
              </a:rPr>
              <a:t>-To the right of the property, after the colon, we have the property value, which chooses one out of many possible appearances for a given property.</a:t>
            </a:r>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8"/>
          <p:cNvSpPr txBox="1"/>
          <p:nvPr>
            <p:ph type="title"/>
          </p:nvPr>
        </p:nvSpPr>
        <p:spPr>
          <a:xfrm>
            <a:off x="311700" y="1287000"/>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THE WAYS TO INSERT CSS ON A WEB PAGE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WAYS TO INSERT CSS ON A WEB PAGE</a:t>
            </a:r>
            <a:endParaRPr sz="2400">
              <a:solidFill>
                <a:srgbClr val="FF0000"/>
              </a:solidFill>
              <a:latin typeface="Montserrat"/>
              <a:ea typeface="Montserrat"/>
              <a:cs typeface="Montserrat"/>
              <a:sym typeface="Montserrat"/>
            </a:endParaRPr>
          </a:p>
        </p:txBody>
      </p:sp>
      <p:sp>
        <p:nvSpPr>
          <p:cNvPr id="143" name="Google Shape;143;p29"/>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a:latin typeface="Montserrat"/>
                <a:ea typeface="Montserrat"/>
                <a:cs typeface="Montserrat"/>
                <a:sym typeface="Montserrat"/>
              </a:rPr>
              <a:t>Inline CSS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Internal CSS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External CSS</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INLINE CSS</a:t>
            </a:r>
            <a:endParaRPr sz="2400">
              <a:solidFill>
                <a:srgbClr val="FF0000"/>
              </a:solidFill>
              <a:latin typeface="Montserrat"/>
              <a:ea typeface="Montserrat"/>
              <a:cs typeface="Montserrat"/>
              <a:sym typeface="Montserrat"/>
            </a:endParaRPr>
          </a:p>
        </p:txBody>
      </p:sp>
      <p:sp>
        <p:nvSpPr>
          <p:cNvPr id="149" name="Google Shape;149;p30"/>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An inline style may be used to apply a unique style for a single element.</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To use inline styles, add the style attribute to the relevant element. The style attribute can contain any CSS property.</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pic>
        <p:nvPicPr>
          <p:cNvPr id="150" name="Google Shape;150;p30"/>
          <p:cNvPicPr preferRelativeResize="0"/>
          <p:nvPr/>
        </p:nvPicPr>
        <p:blipFill>
          <a:blip r:embed="rId3">
            <a:alphaModFix/>
          </a:blip>
          <a:stretch>
            <a:fillRect/>
          </a:stretch>
        </p:blipFill>
        <p:spPr>
          <a:xfrm>
            <a:off x="547425" y="3319900"/>
            <a:ext cx="7753350" cy="142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INTERNAL  CSS</a:t>
            </a:r>
            <a:endParaRPr sz="2400">
              <a:solidFill>
                <a:srgbClr val="FF0000"/>
              </a:solidFill>
              <a:latin typeface="Montserrat"/>
              <a:ea typeface="Montserrat"/>
              <a:cs typeface="Montserrat"/>
              <a:sym typeface="Montserrat"/>
            </a:endParaRPr>
          </a:p>
        </p:txBody>
      </p:sp>
      <p:sp>
        <p:nvSpPr>
          <p:cNvPr id="156" name="Google Shape;156;p31"/>
          <p:cNvSpPr txBox="1"/>
          <p:nvPr>
            <p:ph idx="1" type="body"/>
          </p:nvPr>
        </p:nvSpPr>
        <p:spPr>
          <a:xfrm>
            <a:off x="311700" y="737025"/>
            <a:ext cx="8520600" cy="409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ontserrat"/>
                <a:ea typeface="Montserrat"/>
                <a:cs typeface="Montserrat"/>
                <a:sym typeface="Montserrat"/>
              </a:rPr>
              <a:t>An internal style sheet may be used if one single HTML page has a unique style.The internal style is defined inside the &lt;style&gt; element, inside the head section.</a:t>
            </a:r>
            <a:endParaRPr>
              <a:latin typeface="Montserrat"/>
              <a:ea typeface="Montserrat"/>
              <a:cs typeface="Montserrat"/>
              <a:sym typeface="Montserrat"/>
            </a:endParaRPr>
          </a:p>
        </p:txBody>
      </p:sp>
      <p:pic>
        <p:nvPicPr>
          <p:cNvPr id="157" name="Google Shape;157;p31"/>
          <p:cNvPicPr preferRelativeResize="0"/>
          <p:nvPr/>
        </p:nvPicPr>
        <p:blipFill>
          <a:blip r:embed="rId3">
            <a:alphaModFix/>
          </a:blip>
          <a:stretch>
            <a:fillRect/>
          </a:stretch>
        </p:blipFill>
        <p:spPr>
          <a:xfrm>
            <a:off x="508875" y="1729676"/>
            <a:ext cx="7432344" cy="328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1659075"/>
            <a:ext cx="8520600" cy="10173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AGENDA</a:t>
            </a:r>
            <a:endParaRPr sz="48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EXTERNAL CSS</a:t>
            </a:r>
            <a:endParaRPr sz="2400">
              <a:solidFill>
                <a:srgbClr val="FF0000"/>
              </a:solidFill>
              <a:latin typeface="Montserrat"/>
              <a:ea typeface="Montserrat"/>
              <a:cs typeface="Montserrat"/>
              <a:sym typeface="Montserrat"/>
            </a:endParaRPr>
          </a:p>
        </p:txBody>
      </p:sp>
      <p:sp>
        <p:nvSpPr>
          <p:cNvPr id="163" name="Google Shape;163;p32"/>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With an external style sheet, you can change the look of an entire website by changing just one file!</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Each HTML page must include a reference to the external style sheet file inside the &lt;link&gt; element, inside the head section.</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type="title"/>
          </p:nvPr>
        </p:nvSpPr>
        <p:spPr>
          <a:xfrm>
            <a:off x="311700" y="1812875"/>
            <a:ext cx="8520600" cy="2644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SELECTOR</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It is a word and or pattern that selects the element(s) to be styled from an HTML document.</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TYPES OF </a:t>
            </a:r>
            <a:r>
              <a:rPr lang="en" sz="2400">
                <a:solidFill>
                  <a:srgbClr val="FF0000"/>
                </a:solidFill>
                <a:latin typeface="Montserrat"/>
                <a:ea typeface="Montserrat"/>
                <a:cs typeface="Montserrat"/>
                <a:sym typeface="Montserrat"/>
              </a:rPr>
              <a:t>SELECTORS</a:t>
            </a:r>
            <a:endParaRPr sz="2400">
              <a:solidFill>
                <a:srgbClr val="FF0000"/>
              </a:solidFill>
              <a:latin typeface="Montserrat"/>
              <a:ea typeface="Montserrat"/>
              <a:cs typeface="Montserrat"/>
              <a:sym typeface="Montserrat"/>
            </a:endParaRPr>
          </a:p>
        </p:txBody>
      </p:sp>
      <p:sp>
        <p:nvSpPr>
          <p:cNvPr id="174" name="Google Shape;174;p34"/>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AutoNum type="arabicPeriod"/>
            </a:pPr>
            <a:r>
              <a:rPr b="1" lang="en">
                <a:latin typeface="Montserrat"/>
                <a:ea typeface="Montserrat"/>
                <a:cs typeface="Montserrat"/>
                <a:sym typeface="Montserrat"/>
              </a:rPr>
              <a:t>Simple selectors</a:t>
            </a:r>
            <a:r>
              <a:rPr lang="en">
                <a:latin typeface="Montserrat"/>
                <a:ea typeface="Montserrat"/>
                <a:cs typeface="Montserrat"/>
                <a:sym typeface="Montserrat"/>
              </a:rPr>
              <a:t> - Select elements based on element, id, class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a:latin typeface="Montserrat"/>
                <a:ea typeface="Montserrat"/>
                <a:cs typeface="Montserrat"/>
                <a:sym typeface="Montserrat"/>
              </a:rPr>
              <a:t>Universal Selector</a:t>
            </a:r>
            <a:r>
              <a:rPr lang="en">
                <a:latin typeface="Montserrat"/>
                <a:ea typeface="Montserrat"/>
                <a:cs typeface="Montserrat"/>
                <a:sym typeface="Montserrat"/>
              </a:rPr>
              <a:t> - The universal selector (*) selects all HTML elements on the page select and style a part of an element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a:latin typeface="Montserrat"/>
                <a:ea typeface="Montserrat"/>
                <a:cs typeface="Montserrat"/>
                <a:sym typeface="Montserrat"/>
              </a:rPr>
              <a:t>Attribute selector</a:t>
            </a:r>
            <a:r>
              <a:rPr lang="en">
                <a:solidFill>
                  <a:srgbClr val="E06666"/>
                </a:solidFill>
                <a:latin typeface="Montserrat"/>
                <a:ea typeface="Montserrat"/>
                <a:cs typeface="Montserrat"/>
                <a:sym typeface="Montserrat"/>
              </a:rPr>
              <a:t> </a:t>
            </a:r>
            <a:r>
              <a:rPr lang="en">
                <a:latin typeface="Montserrat"/>
                <a:ea typeface="Montserrat"/>
                <a:cs typeface="Montserrat"/>
                <a:sym typeface="Montserrat"/>
              </a:rPr>
              <a:t>- select elements based on an attribute or attribute value.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a:latin typeface="Montserrat"/>
                <a:ea typeface="Montserrat"/>
                <a:cs typeface="Montserrat"/>
                <a:sym typeface="Montserrat"/>
              </a:rPr>
              <a:t>Combinators</a:t>
            </a:r>
            <a:r>
              <a:rPr b="1" lang="en">
                <a:latin typeface="Montserrat"/>
                <a:ea typeface="Montserrat"/>
                <a:cs typeface="Montserrat"/>
                <a:sym typeface="Montserrat"/>
              </a:rPr>
              <a:t>- </a:t>
            </a:r>
            <a:r>
              <a:rPr lang="en">
                <a:latin typeface="Montserrat"/>
                <a:ea typeface="Montserrat"/>
                <a:cs typeface="Montserrat"/>
                <a:sym typeface="Montserrat"/>
              </a:rPr>
              <a:t>select elements based on a specific relationship between selectors.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a:latin typeface="Montserrat"/>
                <a:ea typeface="Montserrat"/>
                <a:cs typeface="Montserrat"/>
                <a:sym typeface="Montserrat"/>
              </a:rPr>
              <a:t>Pseudo-class selector - </a:t>
            </a:r>
            <a:r>
              <a:rPr lang="en">
                <a:latin typeface="Montserrat"/>
                <a:ea typeface="Montserrat"/>
                <a:cs typeface="Montserrat"/>
                <a:sym typeface="Montserrat"/>
              </a:rPr>
              <a:t>select elements based on a certain state.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a:latin typeface="Montserrat"/>
                <a:ea typeface="Montserrat"/>
                <a:cs typeface="Montserrat"/>
                <a:sym typeface="Montserrat"/>
              </a:rPr>
              <a:t>Pseudo-elements selectors -select and style a part of an element</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5"/>
          <p:cNvSpPr txBox="1"/>
          <p:nvPr>
            <p:ph type="title"/>
          </p:nvPr>
        </p:nvSpPr>
        <p:spPr>
          <a:xfrm>
            <a:off x="311700" y="1539550"/>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SIMPLE </a:t>
            </a:r>
            <a:r>
              <a:rPr b="1" lang="en" sz="4800">
                <a:solidFill>
                  <a:srgbClr val="FF0000"/>
                </a:solidFill>
                <a:latin typeface="Open Sans"/>
                <a:ea typeface="Open Sans"/>
                <a:cs typeface="Open Sans"/>
                <a:sym typeface="Open Sans"/>
              </a:rPr>
              <a:t>SELECTOR</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type="title"/>
          </p:nvPr>
        </p:nvSpPr>
        <p:spPr>
          <a:xfrm>
            <a:off x="311700" y="1812875"/>
            <a:ext cx="8520600" cy="2644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ELEMENT SELECTOR</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The element selector selects HTML elements based on the element name.</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Element </a:t>
            </a:r>
            <a:r>
              <a:rPr lang="en" sz="2400">
                <a:solidFill>
                  <a:srgbClr val="FF0000"/>
                </a:solidFill>
                <a:latin typeface="Montserrat"/>
                <a:ea typeface="Montserrat"/>
                <a:cs typeface="Montserrat"/>
                <a:sym typeface="Montserrat"/>
              </a:rPr>
              <a:t>Selector</a:t>
            </a:r>
            <a:endParaRPr sz="2400">
              <a:solidFill>
                <a:srgbClr val="FF0000"/>
              </a:solidFill>
              <a:latin typeface="Montserrat"/>
              <a:ea typeface="Montserrat"/>
              <a:cs typeface="Montserrat"/>
              <a:sym typeface="Montserrat"/>
            </a:endParaRPr>
          </a:p>
        </p:txBody>
      </p:sp>
      <p:sp>
        <p:nvSpPr>
          <p:cNvPr id="190" name="Google Shape;190;p37"/>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191" name="Google Shape;191;p37"/>
          <p:cNvSpPr txBox="1"/>
          <p:nvPr/>
        </p:nvSpPr>
        <p:spPr>
          <a:xfrm>
            <a:off x="5373800" y="986750"/>
            <a:ext cx="3138600" cy="17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This selector selects all paragraph tags.</a:t>
            </a:r>
            <a:endParaRPr b="1" sz="1900">
              <a:latin typeface="Montserrat"/>
              <a:ea typeface="Montserrat"/>
              <a:cs typeface="Montserrat"/>
              <a:sym typeface="Montserrat"/>
            </a:endParaRPr>
          </a:p>
        </p:txBody>
      </p:sp>
      <p:pic>
        <p:nvPicPr>
          <p:cNvPr id="192" name="Google Shape;192;p37"/>
          <p:cNvPicPr preferRelativeResize="0"/>
          <p:nvPr/>
        </p:nvPicPr>
        <p:blipFill>
          <a:blip r:embed="rId3">
            <a:alphaModFix/>
          </a:blip>
          <a:stretch>
            <a:fillRect/>
          </a:stretch>
        </p:blipFill>
        <p:spPr>
          <a:xfrm>
            <a:off x="311700" y="1087338"/>
            <a:ext cx="4114800" cy="2085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8"/>
          <p:cNvSpPr txBox="1"/>
          <p:nvPr>
            <p:ph type="title"/>
          </p:nvPr>
        </p:nvSpPr>
        <p:spPr>
          <a:xfrm>
            <a:off x="311700" y="1812875"/>
            <a:ext cx="8520600" cy="2644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ID </a:t>
            </a:r>
            <a:r>
              <a:rPr b="1" lang="en" sz="3600">
                <a:solidFill>
                  <a:srgbClr val="FF0000"/>
                </a:solidFill>
                <a:latin typeface="Open Sans"/>
                <a:ea typeface="Open Sans"/>
                <a:cs typeface="Open Sans"/>
                <a:sym typeface="Open Sans"/>
              </a:rPr>
              <a:t>SELECTOR</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The id selector uses the id attribute of an HTML element to select a specific element.</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ID </a:t>
            </a:r>
            <a:r>
              <a:rPr lang="en" sz="2400">
                <a:solidFill>
                  <a:srgbClr val="FF0000"/>
                </a:solidFill>
                <a:latin typeface="Montserrat"/>
                <a:ea typeface="Montserrat"/>
                <a:cs typeface="Montserrat"/>
                <a:sym typeface="Montserrat"/>
              </a:rPr>
              <a:t> Selector</a:t>
            </a:r>
            <a:endParaRPr sz="2400">
              <a:solidFill>
                <a:srgbClr val="FF0000"/>
              </a:solidFill>
              <a:latin typeface="Montserrat"/>
              <a:ea typeface="Montserrat"/>
              <a:cs typeface="Montserrat"/>
              <a:sym typeface="Montserrat"/>
            </a:endParaRPr>
          </a:p>
        </p:txBody>
      </p:sp>
      <p:sp>
        <p:nvSpPr>
          <p:cNvPr id="203" name="Google Shape;203;p39"/>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204" name="Google Shape;204;p39"/>
          <p:cNvSpPr txBox="1"/>
          <p:nvPr/>
        </p:nvSpPr>
        <p:spPr>
          <a:xfrm>
            <a:off x="5754800" y="986750"/>
            <a:ext cx="3138600" cy="17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This selector selects the element with the id </a:t>
            </a:r>
            <a:r>
              <a:rPr b="1" lang="en" sz="1900">
                <a:latin typeface="Montserrat"/>
                <a:ea typeface="Montserrat"/>
                <a:cs typeface="Montserrat"/>
                <a:sym typeface="Montserrat"/>
              </a:rPr>
              <a:t>main-hero-section</a:t>
            </a:r>
            <a:endParaRPr b="1" sz="1900">
              <a:latin typeface="Montserrat"/>
              <a:ea typeface="Montserrat"/>
              <a:cs typeface="Montserrat"/>
              <a:sym typeface="Montserrat"/>
            </a:endParaRPr>
          </a:p>
        </p:txBody>
      </p:sp>
      <p:pic>
        <p:nvPicPr>
          <p:cNvPr id="205" name="Google Shape;205;p39"/>
          <p:cNvPicPr preferRelativeResize="0"/>
          <p:nvPr/>
        </p:nvPicPr>
        <p:blipFill>
          <a:blip r:embed="rId3">
            <a:alphaModFix/>
          </a:blip>
          <a:stretch>
            <a:fillRect/>
          </a:stretch>
        </p:blipFill>
        <p:spPr>
          <a:xfrm>
            <a:off x="228600" y="887674"/>
            <a:ext cx="5254025" cy="26907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311700" y="1812875"/>
            <a:ext cx="8520600" cy="2644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CLASS </a:t>
            </a:r>
            <a:r>
              <a:rPr b="1" lang="en" sz="3600">
                <a:solidFill>
                  <a:srgbClr val="FF0000"/>
                </a:solidFill>
                <a:latin typeface="Open Sans"/>
                <a:ea typeface="Open Sans"/>
                <a:cs typeface="Open Sans"/>
                <a:sym typeface="Open Sans"/>
              </a:rPr>
              <a:t>SELECTOR</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The class  selector uses the class  attribute of  HTML elements  to select a group of specific elements.</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Class</a:t>
            </a:r>
            <a:r>
              <a:rPr lang="en" sz="2400">
                <a:solidFill>
                  <a:srgbClr val="FF0000"/>
                </a:solidFill>
                <a:latin typeface="Montserrat"/>
                <a:ea typeface="Montserrat"/>
                <a:cs typeface="Montserrat"/>
                <a:sym typeface="Montserrat"/>
              </a:rPr>
              <a:t> Selector</a:t>
            </a:r>
            <a:endParaRPr sz="2400">
              <a:solidFill>
                <a:srgbClr val="FF0000"/>
              </a:solidFill>
              <a:latin typeface="Montserrat"/>
              <a:ea typeface="Montserrat"/>
              <a:cs typeface="Montserrat"/>
              <a:sym typeface="Montserrat"/>
            </a:endParaRPr>
          </a:p>
        </p:txBody>
      </p:sp>
      <p:sp>
        <p:nvSpPr>
          <p:cNvPr id="216" name="Google Shape;216;p41"/>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217" name="Google Shape;217;p41"/>
          <p:cNvSpPr txBox="1"/>
          <p:nvPr/>
        </p:nvSpPr>
        <p:spPr>
          <a:xfrm>
            <a:off x="5373800" y="986750"/>
            <a:ext cx="3138600" cy="17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This selector selects the elements that have the class </a:t>
            </a:r>
            <a:r>
              <a:rPr b="1" lang="en" sz="1900">
                <a:latin typeface="Montserrat"/>
                <a:ea typeface="Montserrat"/>
                <a:cs typeface="Montserrat"/>
                <a:sym typeface="Montserrat"/>
              </a:rPr>
              <a:t>.header-links</a:t>
            </a:r>
            <a:endParaRPr b="1" sz="1900">
              <a:latin typeface="Montserrat"/>
              <a:ea typeface="Montserrat"/>
              <a:cs typeface="Montserrat"/>
              <a:sym typeface="Montserrat"/>
            </a:endParaRPr>
          </a:p>
        </p:txBody>
      </p:sp>
      <p:pic>
        <p:nvPicPr>
          <p:cNvPr id="218" name="Google Shape;218;p41"/>
          <p:cNvPicPr preferRelativeResize="0"/>
          <p:nvPr/>
        </p:nvPicPr>
        <p:blipFill>
          <a:blip r:embed="rId3">
            <a:alphaModFix/>
          </a:blip>
          <a:stretch>
            <a:fillRect/>
          </a:stretch>
        </p:blipFill>
        <p:spPr>
          <a:xfrm>
            <a:off x="411850" y="1150400"/>
            <a:ext cx="3790950" cy="226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8970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Montserrat"/>
                <a:ea typeface="Montserrat"/>
                <a:cs typeface="Montserrat"/>
                <a:sym typeface="Montserrat"/>
              </a:rPr>
              <a:t>Agenda PART 1</a:t>
            </a:r>
            <a:endParaRPr sz="2400">
              <a:solidFill>
                <a:srgbClr val="FF0000"/>
              </a:solidFill>
              <a:latin typeface="Montserrat"/>
              <a:ea typeface="Montserrat"/>
              <a:cs typeface="Montserrat"/>
              <a:sym typeface="Montserrat"/>
            </a:endParaRPr>
          </a:p>
        </p:txBody>
      </p:sp>
      <p:sp>
        <p:nvSpPr>
          <p:cNvPr id="65" name="Google Shape;65;p15"/>
          <p:cNvSpPr txBox="1"/>
          <p:nvPr>
            <p:ph idx="1" type="body"/>
          </p:nvPr>
        </p:nvSpPr>
        <p:spPr>
          <a:xfrm>
            <a:off x="311700" y="743850"/>
            <a:ext cx="8520600" cy="4271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100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Overview to CSS and its syntax</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Ways of inserting CSS on a web page</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Basic Selectors (element, id, class)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CSS Text &amp; Font Modules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Cascade,  Specificity &amp; Inheritance</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Colors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Advance Selectors</a:t>
            </a:r>
            <a:endParaRPr sz="1600">
              <a:solidFill>
                <a:srgbClr val="333333"/>
              </a:solidFill>
              <a:highlight>
                <a:srgbClr val="F7FBFF"/>
              </a:highlight>
              <a:latin typeface="Montserrat"/>
              <a:ea typeface="Montserrat"/>
              <a:cs typeface="Montserrat"/>
              <a:sym typeface="Montserrat"/>
            </a:endParaRPr>
          </a:p>
          <a:p>
            <a:pPr indent="-323850" lvl="0" marL="457200" rtl="0" algn="just">
              <a:lnSpc>
                <a:spcPct val="150000"/>
              </a:lnSpc>
              <a:spcBef>
                <a:spcPts val="0"/>
              </a:spcBef>
              <a:spcAft>
                <a:spcPts val="0"/>
              </a:spcAft>
              <a:buClr>
                <a:srgbClr val="333333"/>
              </a:buClr>
              <a:buSzPts val="1500"/>
              <a:buFont typeface="Montserrat"/>
              <a:buChar char="●"/>
            </a:pPr>
            <a:r>
              <a:rPr lang="en" sz="1500">
                <a:solidFill>
                  <a:srgbClr val="333333"/>
                </a:solidFill>
                <a:highlight>
                  <a:srgbClr val="F7FBFF"/>
                </a:highlight>
                <a:latin typeface="Montserrat"/>
                <a:ea typeface="Montserrat"/>
                <a:cs typeface="Montserrat"/>
                <a:sym typeface="Montserrat"/>
              </a:rPr>
              <a:t>Box Model</a:t>
            </a:r>
            <a:endParaRPr sz="1500">
              <a:solidFill>
                <a:srgbClr val="333333"/>
              </a:solidFill>
              <a:highlight>
                <a:srgbClr val="F7FBFF"/>
              </a:highlight>
              <a:latin typeface="Montserrat"/>
              <a:ea typeface="Montserrat"/>
              <a:cs typeface="Montserrat"/>
              <a:sym typeface="Montserrat"/>
            </a:endParaRPr>
          </a:p>
          <a:p>
            <a:pPr indent="-323850" lvl="0" marL="457200" rtl="0" algn="just">
              <a:lnSpc>
                <a:spcPct val="150000"/>
              </a:lnSpc>
              <a:spcBef>
                <a:spcPts val="0"/>
              </a:spcBef>
              <a:spcAft>
                <a:spcPts val="0"/>
              </a:spcAft>
              <a:buClr>
                <a:srgbClr val="333333"/>
              </a:buClr>
              <a:buSzPts val="1500"/>
              <a:buFont typeface="Montserrat"/>
              <a:buChar char="●"/>
            </a:pPr>
            <a:r>
              <a:rPr lang="en" sz="1600">
                <a:solidFill>
                  <a:srgbClr val="333333"/>
                </a:solidFill>
                <a:highlight>
                  <a:srgbClr val="F7FBFF"/>
                </a:highlight>
                <a:latin typeface="Montserrat"/>
                <a:ea typeface="Montserrat"/>
                <a:cs typeface="Montserrat"/>
                <a:sym typeface="Montserrat"/>
              </a:rPr>
              <a:t>Unit of measurements</a:t>
            </a:r>
            <a:endParaRPr sz="1500">
              <a:solidFill>
                <a:srgbClr val="333333"/>
              </a:solidFill>
              <a:highlight>
                <a:srgbClr val="F7FBFF"/>
              </a:highlight>
              <a:latin typeface="Montserrat"/>
              <a:ea typeface="Montserrat"/>
              <a:cs typeface="Montserrat"/>
              <a:sym typeface="Montserrat"/>
            </a:endParaRPr>
          </a:p>
          <a:p>
            <a:pPr indent="-323850" lvl="0" marL="457200" rtl="0" algn="just">
              <a:lnSpc>
                <a:spcPct val="150000"/>
              </a:lnSpc>
              <a:spcBef>
                <a:spcPts val="0"/>
              </a:spcBef>
              <a:spcAft>
                <a:spcPts val="0"/>
              </a:spcAft>
              <a:buClr>
                <a:srgbClr val="333333"/>
              </a:buClr>
              <a:buSzPts val="1500"/>
              <a:buFont typeface="Montserrat"/>
              <a:buChar char="●"/>
            </a:pPr>
            <a:r>
              <a:rPr lang="en" sz="1500">
                <a:solidFill>
                  <a:srgbClr val="333333"/>
                </a:solidFill>
                <a:highlight>
                  <a:srgbClr val="F7FBFF"/>
                </a:highlight>
                <a:latin typeface="Montserrat"/>
                <a:ea typeface="Montserrat"/>
                <a:cs typeface="Montserrat"/>
                <a:sym typeface="Montserrat"/>
              </a:rPr>
              <a:t>Styling Images</a:t>
            </a:r>
            <a:endParaRPr sz="1500">
              <a:solidFill>
                <a:srgbClr val="333333"/>
              </a:solidFill>
              <a:highlight>
                <a:srgbClr val="F7FBFF"/>
              </a:highlight>
              <a:latin typeface="Montserrat"/>
              <a:ea typeface="Montserrat"/>
              <a:cs typeface="Montserrat"/>
              <a:sym typeface="Montserrat"/>
            </a:endParaRPr>
          </a:p>
          <a:p>
            <a:pPr indent="-323850" lvl="0" marL="457200" rtl="0" algn="just">
              <a:lnSpc>
                <a:spcPct val="150000"/>
              </a:lnSpc>
              <a:spcBef>
                <a:spcPts val="0"/>
              </a:spcBef>
              <a:spcAft>
                <a:spcPts val="0"/>
              </a:spcAft>
              <a:buClr>
                <a:srgbClr val="333333"/>
              </a:buClr>
              <a:buSzPts val="1500"/>
              <a:buFont typeface="Montserrat"/>
              <a:buChar char="●"/>
            </a:pPr>
            <a:r>
              <a:rPr lang="en" sz="1500">
                <a:solidFill>
                  <a:srgbClr val="333333"/>
                </a:solidFill>
                <a:highlight>
                  <a:srgbClr val="F7FBFF"/>
                </a:highlight>
                <a:latin typeface="Montserrat"/>
                <a:ea typeface="Montserrat"/>
                <a:cs typeface="Montserrat"/>
                <a:sym typeface="Montserrat"/>
              </a:rPr>
              <a:t>Backgrounds</a:t>
            </a:r>
            <a:endParaRPr sz="1600">
              <a:solidFill>
                <a:srgbClr val="333333"/>
              </a:solidFill>
              <a:highlight>
                <a:srgbClr val="F7FBFF"/>
              </a:highlight>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2"/>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CSS MODULES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CSS, the language is broken down into modules.</a:t>
            </a:r>
            <a:endParaRPr b="1" sz="21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3"/>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CSS TEXT</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CSS Text includes  setting font, boldness, italics, line and letter spacing, drop shadows, and other text features.</a:t>
            </a:r>
            <a:endParaRPr b="1" sz="21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TEXT PROPERTIES</a:t>
            </a:r>
            <a:endParaRPr sz="2400">
              <a:solidFill>
                <a:srgbClr val="FF0000"/>
              </a:solidFill>
              <a:latin typeface="Montserrat"/>
              <a:ea typeface="Montserrat"/>
              <a:cs typeface="Montserrat"/>
              <a:sym typeface="Montserrat"/>
            </a:endParaRPr>
          </a:p>
        </p:txBody>
      </p:sp>
      <p:sp>
        <p:nvSpPr>
          <p:cNvPr id="234" name="Google Shape;234;p44"/>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color</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text-align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text-decoration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text-transformation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line-height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letter-spacing</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word spacing</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5"/>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CSS FONTS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The CSS font properties define the font family, boldness, size, and the style of a text.</a:t>
            </a:r>
            <a:endParaRPr b="1" sz="21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FONT PROPERTIES</a:t>
            </a:r>
            <a:endParaRPr sz="2400">
              <a:solidFill>
                <a:srgbClr val="FF0000"/>
              </a:solidFill>
              <a:latin typeface="Montserrat"/>
              <a:ea typeface="Montserrat"/>
              <a:cs typeface="Montserrat"/>
              <a:sym typeface="Montserrat"/>
            </a:endParaRPr>
          </a:p>
        </p:txBody>
      </p:sp>
      <p:sp>
        <p:nvSpPr>
          <p:cNvPr id="245" name="Google Shape;245;p46"/>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font-weight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font-style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font-family</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font-size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Google Fonts</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7"/>
          <p:cNvSpPr txBox="1"/>
          <p:nvPr>
            <p:ph type="title"/>
          </p:nvPr>
        </p:nvSpPr>
        <p:spPr>
          <a:xfrm>
            <a:off x="223900" y="2194900"/>
            <a:ext cx="8520600" cy="10092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MORE SELECTORS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TYPES OF SELECTORS</a:t>
            </a:r>
            <a:endParaRPr sz="2400">
              <a:solidFill>
                <a:srgbClr val="FF0000"/>
              </a:solidFill>
              <a:latin typeface="Montserrat"/>
              <a:ea typeface="Montserrat"/>
              <a:cs typeface="Montserrat"/>
              <a:sym typeface="Montserrat"/>
            </a:endParaRPr>
          </a:p>
        </p:txBody>
      </p:sp>
      <p:sp>
        <p:nvSpPr>
          <p:cNvPr id="256" name="Google Shape;256;p48"/>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AutoNum type="arabicPeriod"/>
            </a:pPr>
            <a:r>
              <a:rPr lang="en">
                <a:latin typeface="Montserrat"/>
                <a:ea typeface="Montserrat"/>
                <a:cs typeface="Montserrat"/>
                <a:sym typeface="Montserrat"/>
              </a:rPr>
              <a:t>Simple selectors</a:t>
            </a:r>
            <a:r>
              <a:rPr lang="en">
                <a:latin typeface="Montserrat"/>
                <a:ea typeface="Montserrat"/>
                <a:cs typeface="Montserrat"/>
                <a:sym typeface="Montserrat"/>
              </a:rPr>
              <a:t> - Select elements based on element, id, class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
                <a:latin typeface="Montserrat"/>
                <a:ea typeface="Montserrat"/>
                <a:cs typeface="Montserrat"/>
                <a:sym typeface="Montserrat"/>
              </a:rPr>
              <a:t>Universal Selector</a:t>
            </a:r>
            <a:r>
              <a:rPr lang="en">
                <a:latin typeface="Montserrat"/>
                <a:ea typeface="Montserrat"/>
                <a:cs typeface="Montserrat"/>
                <a:sym typeface="Montserrat"/>
              </a:rPr>
              <a:t> - The universal selector (*) selects all HTML elements on the page select and style a part of an element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
                <a:latin typeface="Montserrat"/>
                <a:ea typeface="Montserrat"/>
                <a:cs typeface="Montserrat"/>
                <a:sym typeface="Montserrat"/>
              </a:rPr>
              <a:t>Attribute selector</a:t>
            </a:r>
            <a:r>
              <a:rPr b="1" lang="en">
                <a:solidFill>
                  <a:srgbClr val="E06666"/>
                </a:solidFill>
                <a:latin typeface="Montserrat"/>
                <a:ea typeface="Montserrat"/>
                <a:cs typeface="Montserrat"/>
                <a:sym typeface="Montserrat"/>
              </a:rPr>
              <a:t> </a:t>
            </a:r>
            <a:r>
              <a:rPr lang="en">
                <a:latin typeface="Montserrat"/>
                <a:ea typeface="Montserrat"/>
                <a:cs typeface="Montserrat"/>
                <a:sym typeface="Montserrat"/>
              </a:rPr>
              <a:t>- select elements based on an attribute or attribute value.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
                <a:latin typeface="Montserrat"/>
                <a:ea typeface="Montserrat"/>
                <a:cs typeface="Montserrat"/>
                <a:sym typeface="Montserrat"/>
              </a:rPr>
              <a:t>Combinators</a:t>
            </a:r>
            <a:r>
              <a:rPr b="1" lang="en">
                <a:latin typeface="Montserrat"/>
                <a:ea typeface="Montserrat"/>
                <a:cs typeface="Montserrat"/>
                <a:sym typeface="Montserrat"/>
              </a:rPr>
              <a:t>- </a:t>
            </a:r>
            <a:r>
              <a:rPr lang="en">
                <a:latin typeface="Montserrat"/>
                <a:ea typeface="Montserrat"/>
                <a:cs typeface="Montserrat"/>
                <a:sym typeface="Montserrat"/>
              </a:rPr>
              <a:t>select elements based on a specific relationship between selectors.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
                <a:latin typeface="Montserrat"/>
                <a:ea typeface="Montserrat"/>
                <a:cs typeface="Montserrat"/>
                <a:sym typeface="Montserrat"/>
              </a:rPr>
              <a:t>Pseudo-class selector</a:t>
            </a:r>
            <a:r>
              <a:rPr lang="en">
                <a:latin typeface="Montserrat"/>
                <a:ea typeface="Montserrat"/>
                <a:cs typeface="Montserrat"/>
                <a:sym typeface="Montserrat"/>
              </a:rPr>
              <a:t> - select elements based on a certain state.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
                <a:latin typeface="Montserrat"/>
                <a:ea typeface="Montserrat"/>
                <a:cs typeface="Montserrat"/>
                <a:sym typeface="Montserrat"/>
              </a:rPr>
              <a:t>Pseudo-elements selectors</a:t>
            </a:r>
            <a:r>
              <a:rPr lang="en">
                <a:latin typeface="Montserrat"/>
                <a:ea typeface="Montserrat"/>
                <a:cs typeface="Montserrat"/>
                <a:sym typeface="Montserrat"/>
              </a:rPr>
              <a:t> -select and style a part of an element</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9"/>
          <p:cNvSpPr txBox="1"/>
          <p:nvPr>
            <p:ph type="title"/>
          </p:nvPr>
        </p:nvSpPr>
        <p:spPr>
          <a:xfrm>
            <a:off x="311700" y="1812875"/>
            <a:ext cx="8520600" cy="2644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ATTRIBUTE SELECTOR</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Styles HTML elements with specific attributes and/or  attribute values.</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Attribute Selector</a:t>
            </a:r>
            <a:endParaRPr sz="2400">
              <a:solidFill>
                <a:srgbClr val="FF0000"/>
              </a:solidFill>
              <a:latin typeface="Montserrat"/>
              <a:ea typeface="Montserrat"/>
              <a:cs typeface="Montserrat"/>
              <a:sym typeface="Montserrat"/>
            </a:endParaRPr>
          </a:p>
        </p:txBody>
      </p:sp>
      <p:sp>
        <p:nvSpPr>
          <p:cNvPr id="267" name="Google Shape;267;p50"/>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pic>
        <p:nvPicPr>
          <p:cNvPr id="268" name="Google Shape;268;p50"/>
          <p:cNvPicPr preferRelativeResize="0"/>
          <p:nvPr/>
        </p:nvPicPr>
        <p:blipFill>
          <a:blip r:embed="rId3">
            <a:alphaModFix/>
          </a:blip>
          <a:stretch>
            <a:fillRect/>
          </a:stretch>
        </p:blipFill>
        <p:spPr>
          <a:xfrm>
            <a:off x="228325" y="914300"/>
            <a:ext cx="4743450" cy="2000250"/>
          </a:xfrm>
          <a:prstGeom prst="rect">
            <a:avLst/>
          </a:prstGeom>
          <a:noFill/>
          <a:ln>
            <a:noFill/>
          </a:ln>
        </p:spPr>
      </p:pic>
      <p:sp>
        <p:nvSpPr>
          <p:cNvPr id="269" name="Google Shape;269;p50"/>
          <p:cNvSpPr txBox="1"/>
          <p:nvPr/>
        </p:nvSpPr>
        <p:spPr>
          <a:xfrm>
            <a:off x="5373800" y="986750"/>
            <a:ext cx="3138600" cy="17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This selector selects all input tags that have the attribute type and the value </a:t>
            </a:r>
            <a:r>
              <a:rPr b="1" lang="en" sz="1900">
                <a:latin typeface="Montserrat"/>
                <a:ea typeface="Montserrat"/>
                <a:cs typeface="Montserrat"/>
                <a:sym typeface="Montserrat"/>
              </a:rPr>
              <a:t>text</a:t>
            </a:r>
            <a:endParaRPr b="1" sz="190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1"/>
          <p:cNvSpPr txBox="1"/>
          <p:nvPr>
            <p:ph type="title"/>
          </p:nvPr>
        </p:nvSpPr>
        <p:spPr>
          <a:xfrm>
            <a:off x="311700" y="1812875"/>
            <a:ext cx="8520600" cy="2644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PSEUDO-CLASSES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A pseudo-class selector is used to define a special state of an element.</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8970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Montserrat"/>
                <a:ea typeface="Montserrat"/>
                <a:cs typeface="Montserrat"/>
                <a:sym typeface="Montserrat"/>
              </a:rPr>
              <a:t>Agenda PART 2</a:t>
            </a:r>
            <a:endParaRPr sz="2400">
              <a:solidFill>
                <a:srgbClr val="FF0000"/>
              </a:solidFill>
              <a:latin typeface="Montserrat"/>
              <a:ea typeface="Montserrat"/>
              <a:cs typeface="Montserrat"/>
              <a:sym typeface="Montserrat"/>
            </a:endParaRPr>
          </a:p>
        </p:txBody>
      </p:sp>
      <p:sp>
        <p:nvSpPr>
          <p:cNvPr id="71" name="Google Shape;71;p16"/>
          <p:cNvSpPr txBox="1"/>
          <p:nvPr>
            <p:ph idx="1" type="body"/>
          </p:nvPr>
        </p:nvSpPr>
        <p:spPr>
          <a:xfrm>
            <a:off x="311700" y="743850"/>
            <a:ext cx="8520600" cy="4271400"/>
          </a:xfrm>
          <a:prstGeom prst="rect">
            <a:avLst/>
          </a:prstGeom>
        </p:spPr>
        <p:txBody>
          <a:bodyPr anchorCtr="0" anchor="t" bIns="91425" lIns="91425" spcFirstLastPara="1" rIns="91425" wrap="square" tIns="91425">
            <a:noAutofit/>
          </a:bodyPr>
          <a:lstStyle/>
          <a:p>
            <a:pPr indent="-349250" lvl="0" marL="457200" rtl="0" algn="just">
              <a:lnSpc>
                <a:spcPct val="150000"/>
              </a:lnSpc>
              <a:spcBef>
                <a:spcPts val="1000"/>
              </a:spcBef>
              <a:spcAft>
                <a:spcPts val="0"/>
              </a:spcAft>
              <a:buClr>
                <a:srgbClr val="333333"/>
              </a:buClr>
              <a:buSzPts val="1900"/>
              <a:buFont typeface="Montserrat"/>
              <a:buChar char="●"/>
            </a:pPr>
            <a:r>
              <a:rPr lang="en" sz="1900">
                <a:solidFill>
                  <a:srgbClr val="333333"/>
                </a:solidFill>
                <a:highlight>
                  <a:srgbClr val="F7FBFF"/>
                </a:highlight>
                <a:latin typeface="Montserrat"/>
                <a:ea typeface="Montserrat"/>
                <a:cs typeface="Montserrat"/>
                <a:sym typeface="Montserrat"/>
              </a:rPr>
              <a:t>CSS Page Layouts &amp; Grids</a:t>
            </a:r>
            <a:endParaRPr sz="1900">
              <a:solidFill>
                <a:srgbClr val="333333"/>
              </a:solidFill>
              <a:highlight>
                <a:srgbClr val="F7FBFF"/>
              </a:highlight>
              <a:latin typeface="Montserrat"/>
              <a:ea typeface="Montserrat"/>
              <a:cs typeface="Montserrat"/>
              <a:sym typeface="Montserrat"/>
            </a:endParaRPr>
          </a:p>
          <a:p>
            <a:pPr indent="-349250" lvl="0" marL="457200" rtl="0" algn="just">
              <a:lnSpc>
                <a:spcPct val="150000"/>
              </a:lnSpc>
              <a:spcBef>
                <a:spcPts val="0"/>
              </a:spcBef>
              <a:spcAft>
                <a:spcPts val="0"/>
              </a:spcAft>
              <a:buClr>
                <a:srgbClr val="333333"/>
              </a:buClr>
              <a:buSzPts val="1900"/>
              <a:buFont typeface="Montserrat"/>
              <a:buChar char="●"/>
            </a:pPr>
            <a:r>
              <a:rPr lang="en" sz="1900">
                <a:solidFill>
                  <a:srgbClr val="333333"/>
                </a:solidFill>
                <a:highlight>
                  <a:srgbClr val="F7FBFF"/>
                </a:highlight>
                <a:latin typeface="Montserrat"/>
                <a:ea typeface="Montserrat"/>
                <a:cs typeface="Montserrat"/>
                <a:sym typeface="Montserrat"/>
              </a:rPr>
              <a:t>Positioning </a:t>
            </a:r>
            <a:endParaRPr sz="1900">
              <a:solidFill>
                <a:srgbClr val="333333"/>
              </a:solidFill>
              <a:highlight>
                <a:srgbClr val="F7FBFF"/>
              </a:highlight>
              <a:latin typeface="Montserrat"/>
              <a:ea typeface="Montserrat"/>
              <a:cs typeface="Montserrat"/>
              <a:sym typeface="Montserrat"/>
            </a:endParaRPr>
          </a:p>
          <a:p>
            <a:pPr indent="-349250" lvl="0" marL="457200" rtl="0" algn="just">
              <a:lnSpc>
                <a:spcPct val="150000"/>
              </a:lnSpc>
              <a:spcBef>
                <a:spcPts val="0"/>
              </a:spcBef>
              <a:spcAft>
                <a:spcPts val="0"/>
              </a:spcAft>
              <a:buClr>
                <a:srgbClr val="333333"/>
              </a:buClr>
              <a:buSzPts val="1900"/>
              <a:buFont typeface="Montserrat"/>
              <a:buChar char="●"/>
            </a:pPr>
            <a:r>
              <a:rPr lang="en" sz="1900">
                <a:solidFill>
                  <a:srgbClr val="333333"/>
                </a:solidFill>
                <a:highlight>
                  <a:srgbClr val="F7FBFF"/>
                </a:highlight>
                <a:latin typeface="Montserrat"/>
                <a:ea typeface="Montserrat"/>
                <a:cs typeface="Montserrat"/>
                <a:sym typeface="Montserrat"/>
              </a:rPr>
              <a:t>Styling Forms</a:t>
            </a:r>
            <a:endParaRPr sz="1900">
              <a:solidFill>
                <a:srgbClr val="333333"/>
              </a:solidFill>
              <a:highlight>
                <a:srgbClr val="F7FBFF"/>
              </a:highlight>
              <a:latin typeface="Montserrat"/>
              <a:ea typeface="Montserrat"/>
              <a:cs typeface="Montserrat"/>
              <a:sym typeface="Montserrat"/>
            </a:endParaRPr>
          </a:p>
          <a:p>
            <a:pPr indent="-349250" lvl="0" marL="457200" rtl="0" algn="just">
              <a:lnSpc>
                <a:spcPct val="150000"/>
              </a:lnSpc>
              <a:spcBef>
                <a:spcPts val="0"/>
              </a:spcBef>
              <a:spcAft>
                <a:spcPts val="0"/>
              </a:spcAft>
              <a:buClr>
                <a:srgbClr val="333333"/>
              </a:buClr>
              <a:buSzPts val="1900"/>
              <a:buFont typeface="Montserrat"/>
              <a:buChar char="●"/>
            </a:pPr>
            <a:r>
              <a:rPr lang="en" sz="1900">
                <a:solidFill>
                  <a:srgbClr val="333333"/>
                </a:solidFill>
                <a:highlight>
                  <a:srgbClr val="F7FBFF"/>
                </a:highlight>
                <a:latin typeface="Montserrat"/>
                <a:ea typeface="Montserrat"/>
                <a:cs typeface="Montserrat"/>
                <a:sym typeface="Montserrat"/>
              </a:rPr>
              <a:t>Responsive Design</a:t>
            </a:r>
            <a:endParaRPr sz="1900">
              <a:solidFill>
                <a:srgbClr val="333333"/>
              </a:solidFill>
              <a:highlight>
                <a:srgbClr val="F7FBFF"/>
              </a:highlight>
              <a:latin typeface="Montserrat"/>
              <a:ea typeface="Montserrat"/>
              <a:cs typeface="Montserrat"/>
              <a:sym typeface="Montserrat"/>
            </a:endParaRPr>
          </a:p>
          <a:p>
            <a:pPr indent="-349250" lvl="0" marL="457200" rtl="0" algn="just">
              <a:lnSpc>
                <a:spcPct val="150000"/>
              </a:lnSpc>
              <a:spcBef>
                <a:spcPts val="0"/>
              </a:spcBef>
              <a:spcAft>
                <a:spcPts val="0"/>
              </a:spcAft>
              <a:buClr>
                <a:srgbClr val="333333"/>
              </a:buClr>
              <a:buSzPts val="1900"/>
              <a:buFont typeface="Montserrat"/>
              <a:buChar char="●"/>
            </a:pPr>
            <a:r>
              <a:rPr lang="en" sz="1900">
                <a:solidFill>
                  <a:srgbClr val="333333"/>
                </a:solidFill>
                <a:highlight>
                  <a:srgbClr val="F7FBFF"/>
                </a:highlight>
                <a:latin typeface="Montserrat"/>
                <a:ea typeface="Montserrat"/>
                <a:cs typeface="Montserrat"/>
                <a:sym typeface="Montserrat"/>
              </a:rPr>
              <a:t>Animation</a:t>
            </a:r>
            <a:endParaRPr sz="1900">
              <a:solidFill>
                <a:srgbClr val="333333"/>
              </a:solidFill>
              <a:highlight>
                <a:srgbClr val="F7FBFF"/>
              </a:highlight>
              <a:latin typeface="Montserrat"/>
              <a:ea typeface="Montserrat"/>
              <a:cs typeface="Montserrat"/>
              <a:sym typeface="Montserrat"/>
            </a:endParaRPr>
          </a:p>
          <a:p>
            <a:pPr indent="0" lvl="0" marL="0" rtl="0" algn="just">
              <a:lnSpc>
                <a:spcPct val="150000"/>
              </a:lnSpc>
              <a:spcBef>
                <a:spcPts val="1000"/>
              </a:spcBef>
              <a:spcAft>
                <a:spcPts val="0"/>
              </a:spcAft>
              <a:buNone/>
            </a:pPr>
            <a:r>
              <a:t/>
            </a:r>
            <a:endParaRPr sz="1900">
              <a:solidFill>
                <a:srgbClr val="333333"/>
              </a:solidFill>
              <a:highlight>
                <a:srgbClr val="F7FBFF"/>
              </a:highlight>
              <a:latin typeface="Montserrat"/>
              <a:ea typeface="Montserrat"/>
              <a:cs typeface="Montserrat"/>
              <a:sym typeface="Montserrat"/>
            </a:endParaRPr>
          </a:p>
          <a:p>
            <a:pPr indent="0" lvl="0" marL="457200" rtl="0" algn="just">
              <a:lnSpc>
                <a:spcPct val="150000"/>
              </a:lnSpc>
              <a:spcBef>
                <a:spcPts val="1000"/>
              </a:spcBef>
              <a:spcAft>
                <a:spcPts val="0"/>
              </a:spcAft>
              <a:buNone/>
            </a:pPr>
            <a:r>
              <a:t/>
            </a:r>
            <a:endParaRPr sz="1900">
              <a:solidFill>
                <a:srgbClr val="333333"/>
              </a:solidFill>
              <a:highlight>
                <a:srgbClr val="F7FBFF"/>
              </a:highlight>
              <a:latin typeface="Montserrat"/>
              <a:ea typeface="Montserrat"/>
              <a:cs typeface="Montserrat"/>
              <a:sym typeface="Montserrat"/>
            </a:endParaRPr>
          </a:p>
          <a:p>
            <a:pPr indent="0" lvl="0" marL="457200" rtl="0" algn="just">
              <a:lnSpc>
                <a:spcPct val="150000"/>
              </a:lnSpc>
              <a:spcBef>
                <a:spcPts val="1000"/>
              </a:spcBef>
              <a:spcAft>
                <a:spcPts val="0"/>
              </a:spcAft>
              <a:buNone/>
            </a:pPr>
            <a:r>
              <a:t/>
            </a:r>
            <a:endParaRPr sz="1900">
              <a:solidFill>
                <a:srgbClr val="333333"/>
              </a:solidFill>
              <a:highlight>
                <a:srgbClr val="F7FBFF"/>
              </a:highlight>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PSEUDO- CLASSES</a:t>
            </a:r>
            <a:endParaRPr sz="2400">
              <a:solidFill>
                <a:srgbClr val="FF0000"/>
              </a:solidFill>
              <a:latin typeface="Montserrat"/>
              <a:ea typeface="Montserrat"/>
              <a:cs typeface="Montserrat"/>
              <a:sym typeface="Montserrat"/>
            </a:endParaRPr>
          </a:p>
        </p:txBody>
      </p:sp>
      <p:sp>
        <p:nvSpPr>
          <p:cNvPr id="280" name="Google Shape;280;p52"/>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 can be used to:</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Style an element when a user mouses over it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Style visited and unvisited links differently</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Style an element when it gets focus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u="sng">
                <a:solidFill>
                  <a:schemeClr val="hlink"/>
                </a:solidFill>
                <a:latin typeface="Montserrat"/>
                <a:ea typeface="Montserrat"/>
                <a:cs typeface="Montserrat"/>
                <a:sym typeface="Montserrat"/>
                <a:hlinkClick r:id="rId3"/>
              </a:rPr>
              <a:t>https://developer.mozilla.org/en-US/docs/Web/CSS/Pseudo-classes</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PSEDUO-CLASSES</a:t>
            </a:r>
            <a:endParaRPr sz="2400">
              <a:solidFill>
                <a:srgbClr val="FF0000"/>
              </a:solidFill>
              <a:latin typeface="Montserrat"/>
              <a:ea typeface="Montserrat"/>
              <a:cs typeface="Montserrat"/>
              <a:sym typeface="Montserrat"/>
            </a:endParaRPr>
          </a:p>
        </p:txBody>
      </p:sp>
      <p:sp>
        <p:nvSpPr>
          <p:cNvPr id="286" name="Google Shape;286;p53"/>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287" name="Google Shape;287;p53"/>
          <p:cNvSpPr txBox="1"/>
          <p:nvPr/>
        </p:nvSpPr>
        <p:spPr>
          <a:xfrm>
            <a:off x="5373800" y="986750"/>
            <a:ext cx="3138600" cy="17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This selector selects all the links that have a class called “top-links” with a hover state</a:t>
            </a:r>
            <a:endParaRPr b="1" sz="1900">
              <a:latin typeface="Montserrat"/>
              <a:ea typeface="Montserrat"/>
              <a:cs typeface="Montserrat"/>
              <a:sym typeface="Montserrat"/>
            </a:endParaRPr>
          </a:p>
        </p:txBody>
      </p:sp>
      <p:pic>
        <p:nvPicPr>
          <p:cNvPr id="288" name="Google Shape;288;p53"/>
          <p:cNvPicPr preferRelativeResize="0"/>
          <p:nvPr/>
        </p:nvPicPr>
        <p:blipFill>
          <a:blip r:embed="rId3">
            <a:alphaModFix/>
          </a:blip>
          <a:stretch>
            <a:fillRect/>
          </a:stretch>
        </p:blipFill>
        <p:spPr>
          <a:xfrm>
            <a:off x="229525" y="1065000"/>
            <a:ext cx="4585550" cy="1585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txBox="1"/>
          <p:nvPr>
            <p:ph type="title"/>
          </p:nvPr>
        </p:nvSpPr>
        <p:spPr>
          <a:xfrm>
            <a:off x="311700" y="1812875"/>
            <a:ext cx="8520600" cy="2644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PSEUDO-ELEMENTS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A CSS pseudo-element is used to style specified parts of an element.</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PSEUDO- ELEMENTS</a:t>
            </a:r>
            <a:endParaRPr sz="2400">
              <a:solidFill>
                <a:srgbClr val="FF0000"/>
              </a:solidFill>
              <a:latin typeface="Montserrat"/>
              <a:ea typeface="Montserrat"/>
              <a:cs typeface="Montserrat"/>
              <a:sym typeface="Montserrat"/>
            </a:endParaRPr>
          </a:p>
        </p:txBody>
      </p:sp>
      <p:sp>
        <p:nvSpPr>
          <p:cNvPr id="299" name="Google Shape;299;p55"/>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 can be used to:</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Style the first letter, or line, of an element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Insert content before, or after, the content of an element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u="sng">
                <a:solidFill>
                  <a:schemeClr val="hlink"/>
                </a:solidFill>
                <a:latin typeface="Montserrat"/>
                <a:ea typeface="Montserrat"/>
                <a:cs typeface="Montserrat"/>
                <a:sym typeface="Montserrat"/>
                <a:hlinkClick r:id="rId3"/>
              </a:rPr>
              <a:t>https://developer.mozilla.org/en-US/docs/Web/CSS/Pseudo-elements</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PSEUDO-ELEMENTS</a:t>
            </a:r>
            <a:endParaRPr sz="2400">
              <a:solidFill>
                <a:srgbClr val="FF0000"/>
              </a:solidFill>
              <a:latin typeface="Montserrat"/>
              <a:ea typeface="Montserrat"/>
              <a:cs typeface="Montserrat"/>
              <a:sym typeface="Montserrat"/>
            </a:endParaRPr>
          </a:p>
        </p:txBody>
      </p:sp>
      <p:sp>
        <p:nvSpPr>
          <p:cNvPr id="305" name="Google Shape;305;p56"/>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306" name="Google Shape;306;p56"/>
          <p:cNvSpPr txBox="1"/>
          <p:nvPr/>
        </p:nvSpPr>
        <p:spPr>
          <a:xfrm>
            <a:off x="5768175" y="1068925"/>
            <a:ext cx="3138600" cy="17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This selector selects the first-letter in ever paragraph</a:t>
            </a:r>
            <a:endParaRPr b="1" sz="1900">
              <a:latin typeface="Montserrat"/>
              <a:ea typeface="Montserrat"/>
              <a:cs typeface="Montserrat"/>
              <a:sym typeface="Montserrat"/>
            </a:endParaRPr>
          </a:p>
        </p:txBody>
      </p:sp>
      <p:pic>
        <p:nvPicPr>
          <p:cNvPr id="307" name="Google Shape;307;p56"/>
          <p:cNvPicPr preferRelativeResize="0"/>
          <p:nvPr/>
        </p:nvPicPr>
        <p:blipFill>
          <a:blip r:embed="rId3">
            <a:alphaModFix/>
          </a:blip>
          <a:stretch>
            <a:fillRect/>
          </a:stretch>
        </p:blipFill>
        <p:spPr>
          <a:xfrm>
            <a:off x="268400" y="986738"/>
            <a:ext cx="5105400" cy="2124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7"/>
          <p:cNvSpPr txBox="1"/>
          <p:nvPr>
            <p:ph type="title"/>
          </p:nvPr>
        </p:nvSpPr>
        <p:spPr>
          <a:xfrm>
            <a:off x="223900" y="2194900"/>
            <a:ext cx="8520600" cy="10092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COMBINATOR SELECTORS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Combinators</a:t>
            </a:r>
            <a:endParaRPr sz="2400">
              <a:solidFill>
                <a:srgbClr val="FF0000"/>
              </a:solidFill>
              <a:latin typeface="Montserrat"/>
              <a:ea typeface="Montserrat"/>
              <a:cs typeface="Montserrat"/>
              <a:sym typeface="Montserrat"/>
            </a:endParaRPr>
          </a:p>
        </p:txBody>
      </p:sp>
      <p:sp>
        <p:nvSpPr>
          <p:cNvPr id="318" name="Google Shape;318;p58"/>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There are four different combinators in CSS:</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descendant selector (space)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child selector (&gt;)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adjacent sibling selector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general sibling selector (~)</a:t>
            </a:r>
            <a:endParaRPr>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Child Selector</a:t>
            </a:r>
            <a:endParaRPr sz="2400">
              <a:solidFill>
                <a:srgbClr val="FF0000"/>
              </a:solidFill>
              <a:latin typeface="Montserrat"/>
              <a:ea typeface="Montserrat"/>
              <a:cs typeface="Montserrat"/>
              <a:sym typeface="Montserrat"/>
            </a:endParaRPr>
          </a:p>
        </p:txBody>
      </p:sp>
      <p:sp>
        <p:nvSpPr>
          <p:cNvPr id="324" name="Google Shape;324;p59"/>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325" name="Google Shape;325;p59"/>
          <p:cNvSpPr txBox="1"/>
          <p:nvPr/>
        </p:nvSpPr>
        <p:spPr>
          <a:xfrm>
            <a:off x="4272800" y="788850"/>
            <a:ext cx="4239600" cy="3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selector &gt; selector</a:t>
            </a:r>
            <a:endParaRPr sz="1900">
              <a:latin typeface="Montserrat"/>
              <a:ea typeface="Montserrat"/>
              <a:cs typeface="Montserrat"/>
              <a:sym typeface="Montserrat"/>
            </a:endParaRPr>
          </a:p>
          <a:p>
            <a:pPr indent="0" lvl="0" marL="0" rtl="0" algn="l">
              <a:spcBef>
                <a:spcPts val="0"/>
              </a:spcBef>
              <a:spcAft>
                <a:spcPts val="0"/>
              </a:spcAft>
              <a:buNone/>
            </a:pPr>
            <a:r>
              <a:rPr lang="en" sz="1900">
                <a:latin typeface="Montserrat"/>
                <a:ea typeface="Montserrat"/>
                <a:cs typeface="Montserrat"/>
                <a:sym typeface="Montserrat"/>
              </a:rPr>
              <a:t>{ }</a:t>
            </a:r>
            <a:endParaRPr sz="1900">
              <a:latin typeface="Montserrat"/>
              <a:ea typeface="Montserrat"/>
              <a:cs typeface="Montserrat"/>
              <a:sym typeface="Montserrat"/>
            </a:endParaRPr>
          </a:p>
          <a:p>
            <a:pPr indent="0" lvl="0" marL="0" rtl="0" algn="l">
              <a:spcBef>
                <a:spcPts val="0"/>
              </a:spcBef>
              <a:spcAft>
                <a:spcPts val="0"/>
              </a:spcAft>
              <a:buNone/>
            </a:pPr>
            <a:r>
              <a:t/>
            </a:r>
            <a:endParaRPr sz="19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900">
                <a:latin typeface="Montserrat"/>
                <a:ea typeface="Montserrat"/>
                <a:cs typeface="Montserrat"/>
                <a:sym typeface="Montserrat"/>
              </a:rPr>
              <a:t>The child selector matches all elements that are children of a specified element.</a:t>
            </a:r>
            <a:endParaRPr sz="19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900">
                <a:latin typeface="Montserrat"/>
                <a:ea typeface="Montserrat"/>
                <a:cs typeface="Montserrat"/>
                <a:sym typeface="Montserrat"/>
              </a:rPr>
              <a:t>The example selects all &lt;h2&gt; elements that are children elements of an element with an id </a:t>
            </a:r>
            <a:r>
              <a:rPr b="1" lang="en" sz="1900">
                <a:latin typeface="Montserrat"/>
                <a:ea typeface="Montserrat"/>
                <a:cs typeface="Montserrat"/>
                <a:sym typeface="Montserrat"/>
              </a:rPr>
              <a:t>first-section: </a:t>
            </a:r>
            <a:endParaRPr b="1" sz="1900">
              <a:latin typeface="Montserrat"/>
              <a:ea typeface="Montserrat"/>
              <a:cs typeface="Montserrat"/>
              <a:sym typeface="Montserrat"/>
            </a:endParaRPr>
          </a:p>
          <a:p>
            <a:pPr indent="0" lvl="0" marL="0" rtl="0" algn="l">
              <a:spcBef>
                <a:spcPts val="0"/>
              </a:spcBef>
              <a:spcAft>
                <a:spcPts val="0"/>
              </a:spcAft>
              <a:buNone/>
            </a:pPr>
            <a:r>
              <a:t/>
            </a:r>
            <a:endParaRPr sz="1900">
              <a:latin typeface="Montserrat"/>
              <a:ea typeface="Montserrat"/>
              <a:cs typeface="Montserrat"/>
              <a:sym typeface="Montserrat"/>
            </a:endParaRPr>
          </a:p>
        </p:txBody>
      </p:sp>
      <p:pic>
        <p:nvPicPr>
          <p:cNvPr id="326" name="Google Shape;326;p59"/>
          <p:cNvPicPr preferRelativeResize="0"/>
          <p:nvPr/>
        </p:nvPicPr>
        <p:blipFill>
          <a:blip r:embed="rId3">
            <a:alphaModFix/>
          </a:blip>
          <a:stretch>
            <a:fillRect/>
          </a:stretch>
        </p:blipFill>
        <p:spPr>
          <a:xfrm>
            <a:off x="383513" y="996050"/>
            <a:ext cx="3381375" cy="2724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Descendant Selector</a:t>
            </a:r>
            <a:endParaRPr sz="2400">
              <a:solidFill>
                <a:srgbClr val="FF0000"/>
              </a:solidFill>
              <a:latin typeface="Montserrat"/>
              <a:ea typeface="Montserrat"/>
              <a:cs typeface="Montserrat"/>
              <a:sym typeface="Montserrat"/>
            </a:endParaRPr>
          </a:p>
        </p:txBody>
      </p:sp>
      <p:sp>
        <p:nvSpPr>
          <p:cNvPr id="332" name="Google Shape;332;p60"/>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333" name="Google Shape;333;p60"/>
          <p:cNvSpPr txBox="1"/>
          <p:nvPr/>
        </p:nvSpPr>
        <p:spPr>
          <a:xfrm>
            <a:off x="4904400" y="788850"/>
            <a:ext cx="4239600" cy="3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selector &gt; selector</a:t>
            </a:r>
            <a:endParaRPr sz="1900">
              <a:latin typeface="Montserrat"/>
              <a:ea typeface="Montserrat"/>
              <a:cs typeface="Montserrat"/>
              <a:sym typeface="Montserrat"/>
            </a:endParaRPr>
          </a:p>
          <a:p>
            <a:pPr indent="0" lvl="0" marL="0" rtl="0" algn="l">
              <a:spcBef>
                <a:spcPts val="0"/>
              </a:spcBef>
              <a:spcAft>
                <a:spcPts val="0"/>
              </a:spcAft>
              <a:buNone/>
            </a:pPr>
            <a:r>
              <a:rPr lang="en" sz="1900">
                <a:latin typeface="Montserrat"/>
                <a:ea typeface="Montserrat"/>
                <a:cs typeface="Montserrat"/>
                <a:sym typeface="Montserrat"/>
              </a:rPr>
              <a:t>{ }</a:t>
            </a:r>
            <a:endParaRPr sz="1900">
              <a:latin typeface="Montserrat"/>
              <a:ea typeface="Montserrat"/>
              <a:cs typeface="Montserrat"/>
              <a:sym typeface="Montserrat"/>
            </a:endParaRPr>
          </a:p>
          <a:p>
            <a:pPr indent="0" lvl="0" marL="0" rtl="0" algn="l">
              <a:spcBef>
                <a:spcPts val="0"/>
              </a:spcBef>
              <a:spcAft>
                <a:spcPts val="0"/>
              </a:spcAft>
              <a:buNone/>
            </a:pPr>
            <a:r>
              <a:t/>
            </a:r>
            <a:endParaRPr sz="1900">
              <a:latin typeface="Montserrat"/>
              <a:ea typeface="Montserrat"/>
              <a:cs typeface="Montserrat"/>
              <a:sym typeface="Montserrat"/>
            </a:endParaRPr>
          </a:p>
          <a:p>
            <a:pPr indent="0" lvl="0" marL="0" rtl="0" algn="l">
              <a:spcBef>
                <a:spcPts val="0"/>
              </a:spcBef>
              <a:spcAft>
                <a:spcPts val="0"/>
              </a:spcAft>
              <a:buNone/>
            </a:pPr>
            <a:r>
              <a:rPr lang="en" sz="1900">
                <a:latin typeface="Montserrat"/>
                <a:ea typeface="Montserrat"/>
                <a:cs typeface="Montserrat"/>
                <a:sym typeface="Montserrat"/>
              </a:rPr>
              <a:t>The descendant selector matches all elements that are descendants of a specified element.</a:t>
            </a:r>
            <a:endParaRPr sz="1900">
              <a:latin typeface="Montserrat"/>
              <a:ea typeface="Montserrat"/>
              <a:cs typeface="Montserrat"/>
              <a:sym typeface="Montserrat"/>
            </a:endParaRPr>
          </a:p>
          <a:p>
            <a:pPr indent="0" lvl="0" marL="0" rtl="0" algn="l">
              <a:spcBef>
                <a:spcPts val="0"/>
              </a:spcBef>
              <a:spcAft>
                <a:spcPts val="0"/>
              </a:spcAft>
              <a:buNone/>
            </a:pPr>
            <a:r>
              <a:t/>
            </a:r>
            <a:endParaRPr sz="1900">
              <a:latin typeface="Montserrat"/>
              <a:ea typeface="Montserrat"/>
              <a:cs typeface="Montserrat"/>
              <a:sym typeface="Montserrat"/>
            </a:endParaRPr>
          </a:p>
          <a:p>
            <a:pPr indent="0" lvl="0" marL="0" rtl="0" algn="l">
              <a:spcBef>
                <a:spcPts val="0"/>
              </a:spcBef>
              <a:spcAft>
                <a:spcPts val="0"/>
              </a:spcAft>
              <a:buNone/>
            </a:pPr>
            <a:r>
              <a:rPr lang="en" sz="1900">
                <a:latin typeface="Montserrat"/>
                <a:ea typeface="Montserrat"/>
                <a:cs typeface="Montserrat"/>
                <a:sym typeface="Montserrat"/>
              </a:rPr>
              <a:t>The example selects all &lt;h2&gt; elements inside an element with the id </a:t>
            </a:r>
            <a:r>
              <a:rPr b="1" lang="en" sz="1900">
                <a:latin typeface="Montserrat"/>
                <a:ea typeface="Montserrat"/>
                <a:cs typeface="Montserrat"/>
                <a:sym typeface="Montserrat"/>
              </a:rPr>
              <a:t>first-section: </a:t>
            </a:r>
            <a:endParaRPr b="1" sz="1900">
              <a:latin typeface="Montserrat"/>
              <a:ea typeface="Montserrat"/>
              <a:cs typeface="Montserrat"/>
              <a:sym typeface="Montserrat"/>
            </a:endParaRPr>
          </a:p>
          <a:p>
            <a:pPr indent="0" lvl="0" marL="0" rtl="0" algn="l">
              <a:spcBef>
                <a:spcPts val="0"/>
              </a:spcBef>
              <a:spcAft>
                <a:spcPts val="0"/>
              </a:spcAft>
              <a:buNone/>
            </a:pPr>
            <a:r>
              <a:t/>
            </a:r>
            <a:endParaRPr sz="1900">
              <a:latin typeface="Montserrat"/>
              <a:ea typeface="Montserrat"/>
              <a:cs typeface="Montserrat"/>
              <a:sym typeface="Montserrat"/>
            </a:endParaRPr>
          </a:p>
        </p:txBody>
      </p:sp>
      <p:pic>
        <p:nvPicPr>
          <p:cNvPr id="334" name="Google Shape;334;p60"/>
          <p:cNvPicPr preferRelativeResize="0"/>
          <p:nvPr/>
        </p:nvPicPr>
        <p:blipFill>
          <a:blip r:embed="rId3">
            <a:alphaModFix/>
          </a:blip>
          <a:stretch>
            <a:fillRect/>
          </a:stretch>
        </p:blipFill>
        <p:spPr>
          <a:xfrm>
            <a:off x="229549" y="1174389"/>
            <a:ext cx="4239600" cy="259531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Adjacent Sibling Selector</a:t>
            </a:r>
            <a:endParaRPr sz="2400">
              <a:solidFill>
                <a:srgbClr val="FF0000"/>
              </a:solidFill>
              <a:latin typeface="Montserrat"/>
              <a:ea typeface="Montserrat"/>
              <a:cs typeface="Montserrat"/>
              <a:sym typeface="Montserrat"/>
            </a:endParaRPr>
          </a:p>
        </p:txBody>
      </p:sp>
      <p:sp>
        <p:nvSpPr>
          <p:cNvPr id="340" name="Google Shape;340;p61"/>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341" name="Google Shape;341;p61"/>
          <p:cNvSpPr txBox="1"/>
          <p:nvPr/>
        </p:nvSpPr>
        <p:spPr>
          <a:xfrm>
            <a:off x="4716600" y="810850"/>
            <a:ext cx="4115700" cy="41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The adjacent sibling selector selects all elements that are the adjacent siblings of a specified element.</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Sibling elements must have the same parent element, and "adjacent" means "immediately following".</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The following example selects all &lt;section&gt; elements that are placed immediately after the element with an id</a:t>
            </a:r>
            <a:r>
              <a:rPr b="1" lang="en" sz="1800">
                <a:latin typeface="Montserrat"/>
                <a:ea typeface="Montserrat"/>
                <a:cs typeface="Montserrat"/>
                <a:sym typeface="Montserrat"/>
              </a:rPr>
              <a:t> first-section</a:t>
            </a:r>
            <a:r>
              <a:rPr lang="en" sz="1800">
                <a:latin typeface="Montserrat"/>
                <a:ea typeface="Montserrat"/>
                <a:cs typeface="Montserrat"/>
                <a:sym typeface="Montserrat"/>
              </a:rPr>
              <a:t>:</a:t>
            </a:r>
            <a:endParaRPr sz="1800">
              <a:latin typeface="Montserrat"/>
              <a:ea typeface="Montserrat"/>
              <a:cs typeface="Montserrat"/>
              <a:sym typeface="Montserrat"/>
            </a:endParaRPr>
          </a:p>
        </p:txBody>
      </p:sp>
      <p:pic>
        <p:nvPicPr>
          <p:cNvPr id="342" name="Google Shape;342;p61"/>
          <p:cNvPicPr preferRelativeResize="0"/>
          <p:nvPr/>
        </p:nvPicPr>
        <p:blipFill>
          <a:blip r:embed="rId3">
            <a:alphaModFix/>
          </a:blip>
          <a:stretch>
            <a:fillRect/>
          </a:stretch>
        </p:blipFill>
        <p:spPr>
          <a:xfrm>
            <a:off x="311700" y="958750"/>
            <a:ext cx="4267200" cy="1962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3216325" y="165675"/>
            <a:ext cx="2639797" cy="1904250"/>
          </a:xfrm>
          <a:prstGeom prst="rect">
            <a:avLst/>
          </a:prstGeom>
          <a:noFill/>
          <a:ln>
            <a:noFill/>
          </a:ln>
        </p:spPr>
      </p:pic>
      <p:sp>
        <p:nvSpPr>
          <p:cNvPr id="77" name="Google Shape;77;p17"/>
          <p:cNvSpPr txBox="1"/>
          <p:nvPr>
            <p:ph type="title"/>
          </p:nvPr>
        </p:nvSpPr>
        <p:spPr>
          <a:xfrm>
            <a:off x="311700" y="20699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WEB PAGE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web page is an </a:t>
            </a:r>
            <a:r>
              <a:rPr b="1" lang="en" sz="1500">
                <a:solidFill>
                  <a:srgbClr val="424242"/>
                </a:solidFill>
                <a:highlight>
                  <a:srgbClr val="FEFEFE"/>
                </a:highlight>
                <a:latin typeface="Montserrat"/>
                <a:ea typeface="Montserrat"/>
                <a:cs typeface="Montserrat"/>
                <a:sym typeface="Montserrat"/>
              </a:rPr>
              <a:t>electronic document. </a:t>
            </a:r>
            <a:r>
              <a:rPr lang="en" sz="1500">
                <a:solidFill>
                  <a:srgbClr val="424242"/>
                </a:solidFill>
                <a:highlight>
                  <a:srgbClr val="FEFEFE"/>
                </a:highlight>
                <a:latin typeface="Montserrat"/>
                <a:ea typeface="Montserrat"/>
                <a:cs typeface="Montserrat"/>
                <a:sym typeface="Montserrat"/>
              </a:rPr>
              <a:t>They are files that are stored on a computer that runs software called a web server and retrieve via a program called a browser.</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General Sibling Selector</a:t>
            </a:r>
            <a:endParaRPr sz="2400">
              <a:solidFill>
                <a:srgbClr val="FF0000"/>
              </a:solidFill>
              <a:latin typeface="Montserrat"/>
              <a:ea typeface="Montserrat"/>
              <a:cs typeface="Montserrat"/>
              <a:sym typeface="Montserrat"/>
            </a:endParaRPr>
          </a:p>
        </p:txBody>
      </p:sp>
      <p:sp>
        <p:nvSpPr>
          <p:cNvPr id="348" name="Google Shape;348;p62"/>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E06666"/>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pic>
        <p:nvPicPr>
          <p:cNvPr id="349" name="Google Shape;349;p62"/>
          <p:cNvPicPr preferRelativeResize="0"/>
          <p:nvPr/>
        </p:nvPicPr>
        <p:blipFill>
          <a:blip r:embed="rId3">
            <a:alphaModFix/>
          </a:blip>
          <a:stretch>
            <a:fillRect/>
          </a:stretch>
        </p:blipFill>
        <p:spPr>
          <a:xfrm>
            <a:off x="213088" y="1078275"/>
            <a:ext cx="4600575" cy="1657350"/>
          </a:xfrm>
          <a:prstGeom prst="rect">
            <a:avLst/>
          </a:prstGeom>
          <a:noFill/>
          <a:ln>
            <a:noFill/>
          </a:ln>
        </p:spPr>
      </p:pic>
      <p:sp>
        <p:nvSpPr>
          <p:cNvPr id="350" name="Google Shape;350;p62"/>
          <p:cNvSpPr txBox="1"/>
          <p:nvPr/>
        </p:nvSpPr>
        <p:spPr>
          <a:xfrm>
            <a:off x="4912275" y="895800"/>
            <a:ext cx="4115700" cy="41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The general sibling selector selects all elements that are siblings of a specified element.</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The following example selects all &lt;section&gt; elements that are siblings of an element with an id</a:t>
            </a:r>
            <a:r>
              <a:rPr b="1" lang="en" sz="1800">
                <a:latin typeface="Montserrat"/>
                <a:ea typeface="Montserrat"/>
                <a:cs typeface="Montserrat"/>
                <a:sym typeface="Montserrat"/>
              </a:rPr>
              <a:t> first-section</a:t>
            </a:r>
            <a:r>
              <a:rPr lang="en" sz="1800">
                <a:latin typeface="Montserrat"/>
                <a:ea typeface="Montserrat"/>
                <a:cs typeface="Montserrat"/>
                <a:sym typeface="Montserrat"/>
              </a:rPr>
              <a:t>:</a:t>
            </a:r>
            <a:endParaRPr sz="1800">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3"/>
          <p:cNvSpPr txBox="1"/>
          <p:nvPr>
            <p:ph type="title"/>
          </p:nvPr>
        </p:nvSpPr>
        <p:spPr>
          <a:xfrm>
            <a:off x="388475" y="1102750"/>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SPECIFICITY</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Specificity is how the browser decides which rule applies if multiple rules have different selectors, but could still apply to the same element. It is basically a measure of how specific a selector's selection will be</a:t>
            </a:r>
            <a:endParaRPr b="1" sz="21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SPECIFICITY</a:t>
            </a:r>
            <a:endParaRPr sz="2400">
              <a:solidFill>
                <a:srgbClr val="FF0000"/>
              </a:solidFill>
              <a:latin typeface="Montserrat"/>
              <a:ea typeface="Montserrat"/>
              <a:cs typeface="Montserrat"/>
              <a:sym typeface="Montserrat"/>
            </a:endParaRPr>
          </a:p>
        </p:txBody>
      </p:sp>
      <p:sp>
        <p:nvSpPr>
          <p:cNvPr id="361" name="Google Shape;361;p64"/>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Every selector has its place in the specificity hierarchy. There are four categories which define the specificity level of a selector:</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AutoNum type="arabicPeriod"/>
            </a:pPr>
            <a:r>
              <a:rPr b="1" lang="en">
                <a:latin typeface="Montserrat"/>
                <a:ea typeface="Montserrat"/>
                <a:cs typeface="Montserrat"/>
                <a:sym typeface="Montserrat"/>
              </a:rPr>
              <a:t>Inline styles </a:t>
            </a:r>
            <a:r>
              <a:rPr lang="en">
                <a:latin typeface="Montserrat"/>
                <a:ea typeface="Montserrat"/>
                <a:cs typeface="Montserrat"/>
                <a:sym typeface="Montserrat"/>
              </a:rPr>
              <a:t>- An inline style is attached directly to the element to be styled. Example: &lt;h1 style="color: #ffffff;"&gt;.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
                <a:latin typeface="Montserrat"/>
                <a:ea typeface="Montserrat"/>
                <a:cs typeface="Montserrat"/>
                <a:sym typeface="Montserrat"/>
              </a:rPr>
              <a:t>IDs</a:t>
            </a:r>
            <a:r>
              <a:rPr lang="en">
                <a:latin typeface="Montserrat"/>
                <a:ea typeface="Montserrat"/>
                <a:cs typeface="Montserrat"/>
                <a:sym typeface="Montserrat"/>
              </a:rPr>
              <a:t> - An ID is a unique identifier for the page elements, such as #navbar.</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
                <a:latin typeface="Montserrat"/>
                <a:ea typeface="Montserrat"/>
                <a:cs typeface="Montserrat"/>
                <a:sym typeface="Montserrat"/>
              </a:rPr>
              <a:t>Classes, attributes and pseudo-classes</a:t>
            </a:r>
            <a:r>
              <a:rPr lang="en">
                <a:latin typeface="Montserrat"/>
                <a:ea typeface="Montserrat"/>
                <a:cs typeface="Montserrat"/>
                <a:sym typeface="Montserrat"/>
              </a:rPr>
              <a:t> - This category includes .classes, [attributes] and pseudo-classes such as :hover,  etc.</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
                <a:latin typeface="Montserrat"/>
                <a:ea typeface="Montserrat"/>
                <a:cs typeface="Montserrat"/>
                <a:sym typeface="Montserrat"/>
              </a:rPr>
              <a:t>Elements and pseudo-elements</a:t>
            </a:r>
            <a:r>
              <a:rPr lang="en">
                <a:latin typeface="Montserrat"/>
                <a:ea typeface="Montserrat"/>
                <a:cs typeface="Montserrat"/>
                <a:sym typeface="Montserrat"/>
              </a:rPr>
              <a:t> - This category includes element names and pseudo-elements, such as h1, div, ::first-letter and :after.</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5"/>
          <p:cNvSpPr txBox="1"/>
          <p:nvPr>
            <p:ph type="title"/>
          </p:nvPr>
        </p:nvSpPr>
        <p:spPr>
          <a:xfrm>
            <a:off x="311700" y="1812875"/>
            <a:ext cx="8520600" cy="2644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CASCADE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The order of CSS rules matter; when two rules apply that have equal specificity the one that comes last in the CSS is the one that will be used.</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66"/>
          <p:cNvPicPr preferRelativeResize="0"/>
          <p:nvPr/>
        </p:nvPicPr>
        <p:blipFill>
          <a:blip r:embed="rId3">
            <a:alphaModFix/>
          </a:blip>
          <a:stretch>
            <a:fillRect/>
          </a:stretch>
        </p:blipFill>
        <p:spPr>
          <a:xfrm>
            <a:off x="153550" y="174700"/>
            <a:ext cx="5374101" cy="703575"/>
          </a:xfrm>
          <a:prstGeom prst="rect">
            <a:avLst/>
          </a:prstGeom>
          <a:noFill/>
          <a:ln>
            <a:noFill/>
          </a:ln>
        </p:spPr>
      </p:pic>
      <p:pic>
        <p:nvPicPr>
          <p:cNvPr id="372" name="Google Shape;372;p66"/>
          <p:cNvPicPr preferRelativeResize="0"/>
          <p:nvPr/>
        </p:nvPicPr>
        <p:blipFill>
          <a:blip r:embed="rId4">
            <a:alphaModFix/>
          </a:blip>
          <a:stretch>
            <a:fillRect/>
          </a:stretch>
        </p:blipFill>
        <p:spPr>
          <a:xfrm>
            <a:off x="153550" y="957048"/>
            <a:ext cx="5374100" cy="3904777"/>
          </a:xfrm>
          <a:prstGeom prst="rect">
            <a:avLst/>
          </a:prstGeom>
          <a:noFill/>
          <a:ln>
            <a:noFill/>
          </a:ln>
        </p:spPr>
      </p:pic>
      <p:sp>
        <p:nvSpPr>
          <p:cNvPr id="373" name="Google Shape;373;p66"/>
          <p:cNvSpPr txBox="1"/>
          <p:nvPr/>
        </p:nvSpPr>
        <p:spPr>
          <a:xfrm>
            <a:off x="5700375" y="278250"/>
            <a:ext cx="3262800" cy="4587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latin typeface="Montserrat"/>
                <a:ea typeface="Montserrat"/>
                <a:cs typeface="Montserrat"/>
                <a:sym typeface="Montserrat"/>
              </a:rPr>
              <a:t>In the this example, we have two rules that could apply to the </a:t>
            </a:r>
            <a:r>
              <a:rPr b="1" lang="en" sz="1900">
                <a:latin typeface="Montserrat"/>
                <a:ea typeface="Montserrat"/>
                <a:cs typeface="Montserrat"/>
                <a:sym typeface="Montserrat"/>
              </a:rPr>
              <a:t>p</a:t>
            </a:r>
            <a:r>
              <a:rPr lang="en" sz="1900">
                <a:latin typeface="Montserrat"/>
                <a:ea typeface="Montserrat"/>
                <a:cs typeface="Montserrat"/>
                <a:sym typeface="Montserrat"/>
              </a:rPr>
              <a:t>. </a:t>
            </a:r>
            <a:endParaRPr sz="1900">
              <a:latin typeface="Montserrat"/>
              <a:ea typeface="Montserrat"/>
              <a:cs typeface="Montserrat"/>
              <a:sym typeface="Montserrat"/>
            </a:endParaRPr>
          </a:p>
          <a:p>
            <a:pPr indent="0" lvl="0" marL="457200" rtl="0" algn="l">
              <a:spcBef>
                <a:spcPts val="0"/>
              </a:spcBef>
              <a:spcAft>
                <a:spcPts val="0"/>
              </a:spcAft>
              <a:buNone/>
            </a:pPr>
            <a:r>
              <a:t/>
            </a:r>
            <a:endParaRPr sz="1900">
              <a:latin typeface="Montserrat"/>
              <a:ea typeface="Montserrat"/>
              <a:cs typeface="Montserrat"/>
              <a:sym typeface="Montserrat"/>
            </a:endParaRPr>
          </a:p>
          <a:p>
            <a:pPr indent="-349250" lvl="0" marL="457200" rtl="0" algn="l">
              <a:spcBef>
                <a:spcPts val="0"/>
              </a:spcBef>
              <a:spcAft>
                <a:spcPts val="0"/>
              </a:spcAft>
              <a:buSzPts val="1900"/>
              <a:buChar char="●"/>
            </a:pPr>
            <a:r>
              <a:rPr lang="en" sz="1900">
                <a:latin typeface="Montserrat"/>
                <a:ea typeface="Montserrat"/>
                <a:cs typeface="Montserrat"/>
                <a:sym typeface="Montserrat"/>
              </a:rPr>
              <a:t>The </a:t>
            </a:r>
            <a:r>
              <a:rPr b="1" lang="en" sz="1900">
                <a:latin typeface="Montserrat"/>
                <a:ea typeface="Montserrat"/>
                <a:cs typeface="Montserrat"/>
                <a:sym typeface="Montserrat"/>
              </a:rPr>
              <a:t>p </a:t>
            </a:r>
            <a:r>
              <a:rPr lang="en" sz="1900">
                <a:latin typeface="Montserrat"/>
                <a:ea typeface="Montserrat"/>
                <a:cs typeface="Montserrat"/>
                <a:sym typeface="Montserrat"/>
              </a:rPr>
              <a:t>ends up being colored blue because these rules have an identical </a:t>
            </a:r>
            <a:r>
              <a:rPr b="1" lang="en" sz="1900">
                <a:latin typeface="Montserrat"/>
                <a:ea typeface="Montserrat"/>
                <a:cs typeface="Montserrat"/>
                <a:sym typeface="Montserrat"/>
              </a:rPr>
              <a:t>selector </a:t>
            </a:r>
            <a:r>
              <a:rPr lang="en" sz="1900">
                <a:latin typeface="Montserrat"/>
                <a:ea typeface="Montserrat"/>
                <a:cs typeface="Montserrat"/>
                <a:sym typeface="Montserrat"/>
              </a:rPr>
              <a:t>and therefore carry the same </a:t>
            </a:r>
            <a:r>
              <a:rPr b="1" lang="en" sz="1900">
                <a:latin typeface="Montserrat"/>
                <a:ea typeface="Montserrat"/>
                <a:cs typeface="Montserrat"/>
                <a:sym typeface="Montserrat"/>
              </a:rPr>
              <a:t>specificity</a:t>
            </a:r>
            <a:r>
              <a:rPr lang="en" sz="1900">
                <a:latin typeface="Montserrat"/>
                <a:ea typeface="Montserrat"/>
                <a:cs typeface="Montserrat"/>
                <a:sym typeface="Montserrat"/>
              </a:rPr>
              <a:t>, so the last one in the code order wins.</a:t>
            </a:r>
            <a:endParaRPr sz="1900">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7"/>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INHERITANCE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The mechanism through which the value of certain properties is passed on from parent elements to child elements is called inheritance.</a:t>
            </a:r>
            <a:endParaRPr b="1" sz="21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How is Inheritance is useful</a:t>
            </a:r>
            <a:endParaRPr sz="2400">
              <a:solidFill>
                <a:srgbClr val="FF0000"/>
              </a:solidFill>
              <a:latin typeface="Montserrat"/>
              <a:ea typeface="Montserrat"/>
              <a:cs typeface="Montserrat"/>
              <a:sym typeface="Montserrat"/>
            </a:endParaRPr>
          </a:p>
        </p:txBody>
      </p:sp>
      <p:sp>
        <p:nvSpPr>
          <p:cNvPr id="384" name="Google Shape;384;p68"/>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CSS Inheritance greatly reduces the time and effort required to create a website.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Imagine how much CSS you would have to write to set the color on all children of the body tag.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This would be time consuming, error prone, and difficult to maintain.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Similarly, you can imagine what a nightmare it would be if you were forced to set the font-family or font-size on every child element of a container.</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9"/>
          <p:cNvSpPr txBox="1"/>
          <p:nvPr>
            <p:ph type="title"/>
          </p:nvPr>
        </p:nvSpPr>
        <p:spPr>
          <a:xfrm>
            <a:off x="311700" y="1624825"/>
            <a:ext cx="8520600" cy="1113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HOW IS INHERITANCE IS USEFUL?</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How is Inheritance is useful</a:t>
            </a:r>
            <a:endParaRPr sz="2400">
              <a:solidFill>
                <a:srgbClr val="FF0000"/>
              </a:solidFill>
              <a:latin typeface="Montserrat"/>
              <a:ea typeface="Montserrat"/>
              <a:cs typeface="Montserrat"/>
              <a:sym typeface="Montserrat"/>
            </a:endParaRPr>
          </a:p>
        </p:txBody>
      </p:sp>
      <p:sp>
        <p:nvSpPr>
          <p:cNvPr id="395" name="Google Shape;395;p70"/>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CSS Inheritance greatly reduces the time and effort required to create a website.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Imagine how much CSS you would have to write to set the color on all children of the body tag.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This would be time consuming, error prone, and difficult to maintain.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Similarly, you can imagine what a nightmare it would be if you were forced to set the font-family or font-size on every child element of a container.</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Only certain properties are inherited</a:t>
            </a:r>
            <a:endParaRPr sz="2400">
              <a:solidFill>
                <a:srgbClr val="FF0000"/>
              </a:solidFill>
              <a:latin typeface="Montserrat"/>
              <a:ea typeface="Montserrat"/>
              <a:cs typeface="Montserrat"/>
              <a:sym typeface="Montserrat"/>
            </a:endParaRPr>
          </a:p>
        </p:txBody>
      </p:sp>
      <p:sp>
        <p:nvSpPr>
          <p:cNvPr id="401" name="Google Shape;401;p71"/>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In real life, not all attributes of parents are passed on to their children.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The same is true in CSS; not every CSS property is inherited by default by child elements.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In fact, if all properties were inherited, the effect would be similar to having no inheritance at all and you would have to write a lot of CSS to override this behavior.</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If the border property was inheritable, setting a border on a single element would cause the same border to appear on all its child elements. </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Similarly, if children inherited the background-image property from their parents, the result would be messy.</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0" y="582025"/>
            <a:ext cx="91440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0000"/>
              </a:solidFill>
              <a:latin typeface="Montserrat"/>
              <a:ea typeface="Montserrat"/>
              <a:cs typeface="Montserrat"/>
              <a:sym typeface="Montserrat"/>
            </a:endParaRPr>
          </a:p>
          <a:p>
            <a:pPr indent="0" lvl="0" marL="457200" rtl="0" algn="ctr">
              <a:spcBef>
                <a:spcPts val="0"/>
              </a:spcBef>
              <a:spcAft>
                <a:spcPts val="0"/>
              </a:spcAft>
              <a:buNone/>
            </a:pPr>
            <a:r>
              <a:rPr lang="en" sz="2400">
                <a:solidFill>
                  <a:srgbClr val="FF0000"/>
                </a:solidFill>
                <a:latin typeface="Montserrat"/>
                <a:ea typeface="Montserrat"/>
                <a:cs typeface="Montserrat"/>
                <a:sym typeface="Montserrat"/>
              </a:rPr>
              <a:t>MAIN FRONT-END TECHNOLOGIES</a:t>
            </a:r>
            <a:endParaRPr sz="2400">
              <a:solidFill>
                <a:srgbClr val="FF0000"/>
              </a:solidFill>
              <a:latin typeface="Montserrat"/>
              <a:ea typeface="Montserrat"/>
              <a:cs typeface="Montserrat"/>
              <a:sym typeface="Montserrat"/>
            </a:endParaRPr>
          </a:p>
          <a:p>
            <a:pPr indent="0" lvl="0" marL="457200" rtl="0" algn="ctr">
              <a:spcBef>
                <a:spcPts val="0"/>
              </a:spcBef>
              <a:spcAft>
                <a:spcPts val="0"/>
              </a:spcAft>
              <a:buNone/>
            </a:pPr>
            <a:r>
              <a:t/>
            </a:r>
            <a:endParaRPr sz="2400">
              <a:solidFill>
                <a:srgbClr val="FF0000"/>
              </a:solidFill>
              <a:latin typeface="Montserrat"/>
              <a:ea typeface="Montserrat"/>
              <a:cs typeface="Montserrat"/>
              <a:sym typeface="Montserrat"/>
            </a:endParaRPr>
          </a:p>
        </p:txBody>
      </p:sp>
      <p:pic>
        <p:nvPicPr>
          <p:cNvPr id="83" name="Google Shape;83;p18"/>
          <p:cNvPicPr preferRelativeResize="0"/>
          <p:nvPr/>
        </p:nvPicPr>
        <p:blipFill>
          <a:blip r:embed="rId3">
            <a:alphaModFix/>
          </a:blip>
          <a:stretch>
            <a:fillRect/>
          </a:stretch>
        </p:blipFill>
        <p:spPr>
          <a:xfrm>
            <a:off x="974125" y="1512925"/>
            <a:ext cx="7500548" cy="3129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Some Inheritable properties</a:t>
            </a:r>
            <a:endParaRPr sz="2400">
              <a:solidFill>
                <a:srgbClr val="FF0000"/>
              </a:solidFill>
              <a:latin typeface="Montserrat"/>
              <a:ea typeface="Montserrat"/>
              <a:cs typeface="Montserrat"/>
              <a:sym typeface="Montserrat"/>
            </a:endParaRPr>
          </a:p>
        </p:txBody>
      </p:sp>
      <p:sp>
        <p:nvSpPr>
          <p:cNvPr id="407" name="Google Shape;407;p72"/>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color</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font-weight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font-style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text-transform</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text-align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text-decoration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letter-spacing</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word-spacing</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    line-height</a:t>
            </a:r>
            <a:endParaRPr>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3"/>
          <p:cNvSpPr txBox="1"/>
          <p:nvPr>
            <p:ph type="title"/>
          </p:nvPr>
        </p:nvSpPr>
        <p:spPr>
          <a:xfrm>
            <a:off x="311700" y="2272975"/>
            <a:ext cx="8520600" cy="1113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BOX MODEL</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4"/>
          <p:cNvSpPr txBox="1"/>
          <p:nvPr>
            <p:ph type="title"/>
          </p:nvPr>
        </p:nvSpPr>
        <p:spPr>
          <a:xfrm>
            <a:off x="361000" y="627375"/>
            <a:ext cx="3468000" cy="3498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lang="en" sz="1600">
                <a:solidFill>
                  <a:srgbClr val="424242"/>
                </a:solidFill>
                <a:highlight>
                  <a:srgbClr val="FEFEFE"/>
                </a:highlight>
                <a:latin typeface="Montserrat"/>
                <a:ea typeface="Montserrat"/>
                <a:cs typeface="Montserrat"/>
                <a:sym typeface="Montserrat"/>
              </a:rPr>
              <a:t>Every box is composed of four parts (or areas), defined by their respective edges: </a:t>
            </a:r>
            <a:endParaRPr sz="1600">
              <a:solidFill>
                <a:srgbClr val="424242"/>
              </a:solidFill>
              <a:highlight>
                <a:srgbClr val="FEFEFE"/>
              </a:highlight>
              <a:latin typeface="Montserrat"/>
              <a:ea typeface="Montserrat"/>
              <a:cs typeface="Montserrat"/>
              <a:sym typeface="Montserrat"/>
            </a:endParaRPr>
          </a:p>
          <a:p>
            <a:pPr indent="-330200" lvl="0" marL="457200" rtl="0" algn="ctr">
              <a:lnSpc>
                <a:spcPct val="150000"/>
              </a:lnSpc>
              <a:spcBef>
                <a:spcPts val="1000"/>
              </a:spcBef>
              <a:spcAft>
                <a:spcPts val="0"/>
              </a:spcAft>
              <a:buClr>
                <a:srgbClr val="424242"/>
              </a:buClr>
              <a:buSzPts val="1600"/>
              <a:buFont typeface="Montserrat"/>
              <a:buAutoNum type="arabicPeriod"/>
            </a:pPr>
            <a:r>
              <a:rPr lang="en" sz="1600">
                <a:solidFill>
                  <a:srgbClr val="424242"/>
                </a:solidFill>
                <a:highlight>
                  <a:srgbClr val="FEFEFE"/>
                </a:highlight>
                <a:latin typeface="Montserrat"/>
                <a:ea typeface="Montserrat"/>
                <a:cs typeface="Montserrat"/>
                <a:sym typeface="Montserrat"/>
              </a:rPr>
              <a:t>The content area</a:t>
            </a:r>
            <a:endParaRPr sz="1600">
              <a:solidFill>
                <a:srgbClr val="424242"/>
              </a:solidFill>
              <a:highlight>
                <a:srgbClr val="FEFEFE"/>
              </a:highlight>
              <a:latin typeface="Montserrat"/>
              <a:ea typeface="Montserrat"/>
              <a:cs typeface="Montserrat"/>
              <a:sym typeface="Montserrat"/>
            </a:endParaRPr>
          </a:p>
          <a:p>
            <a:pPr indent="-330200" lvl="0" marL="457200" rtl="0" algn="ctr">
              <a:lnSpc>
                <a:spcPct val="150000"/>
              </a:lnSpc>
              <a:spcBef>
                <a:spcPts val="0"/>
              </a:spcBef>
              <a:spcAft>
                <a:spcPts val="0"/>
              </a:spcAft>
              <a:buClr>
                <a:srgbClr val="424242"/>
              </a:buClr>
              <a:buSzPts val="1600"/>
              <a:buFont typeface="Montserrat"/>
              <a:buAutoNum type="arabicPeriod"/>
            </a:pPr>
            <a:r>
              <a:rPr lang="en" sz="1600">
                <a:solidFill>
                  <a:srgbClr val="424242"/>
                </a:solidFill>
                <a:highlight>
                  <a:srgbClr val="FEFEFE"/>
                </a:highlight>
                <a:latin typeface="Montserrat"/>
                <a:ea typeface="Montserrat"/>
                <a:cs typeface="Montserrat"/>
                <a:sym typeface="Montserrat"/>
              </a:rPr>
              <a:t> Padding  area</a:t>
            </a:r>
            <a:endParaRPr sz="1600">
              <a:solidFill>
                <a:srgbClr val="424242"/>
              </a:solidFill>
              <a:highlight>
                <a:srgbClr val="FEFEFE"/>
              </a:highlight>
              <a:latin typeface="Montserrat"/>
              <a:ea typeface="Montserrat"/>
              <a:cs typeface="Montserrat"/>
              <a:sym typeface="Montserrat"/>
            </a:endParaRPr>
          </a:p>
          <a:p>
            <a:pPr indent="-330200" lvl="0" marL="457200" rtl="0" algn="ctr">
              <a:lnSpc>
                <a:spcPct val="150000"/>
              </a:lnSpc>
              <a:spcBef>
                <a:spcPts val="0"/>
              </a:spcBef>
              <a:spcAft>
                <a:spcPts val="0"/>
              </a:spcAft>
              <a:buClr>
                <a:srgbClr val="424242"/>
              </a:buClr>
              <a:buSzPts val="1600"/>
              <a:buFont typeface="Montserrat"/>
              <a:buAutoNum type="arabicPeriod"/>
            </a:pPr>
            <a:r>
              <a:rPr lang="en" sz="1600">
                <a:solidFill>
                  <a:srgbClr val="424242"/>
                </a:solidFill>
                <a:highlight>
                  <a:srgbClr val="FEFEFE"/>
                </a:highlight>
                <a:latin typeface="Montserrat"/>
                <a:ea typeface="Montserrat"/>
                <a:cs typeface="Montserrat"/>
                <a:sym typeface="Montserrat"/>
              </a:rPr>
              <a:t>Border area</a:t>
            </a:r>
            <a:endParaRPr sz="1600">
              <a:solidFill>
                <a:srgbClr val="424242"/>
              </a:solidFill>
              <a:highlight>
                <a:srgbClr val="FEFEFE"/>
              </a:highlight>
              <a:latin typeface="Montserrat"/>
              <a:ea typeface="Montserrat"/>
              <a:cs typeface="Montserrat"/>
              <a:sym typeface="Montserrat"/>
            </a:endParaRPr>
          </a:p>
          <a:p>
            <a:pPr indent="-330200" lvl="0" marL="457200" rtl="0" algn="ctr">
              <a:lnSpc>
                <a:spcPct val="150000"/>
              </a:lnSpc>
              <a:spcBef>
                <a:spcPts val="0"/>
              </a:spcBef>
              <a:spcAft>
                <a:spcPts val="0"/>
              </a:spcAft>
              <a:buClr>
                <a:srgbClr val="424242"/>
              </a:buClr>
              <a:buSzPts val="1600"/>
              <a:buFont typeface="Montserrat"/>
              <a:buAutoNum type="arabicPeriod"/>
            </a:pPr>
            <a:r>
              <a:rPr lang="en" sz="1600">
                <a:solidFill>
                  <a:srgbClr val="424242"/>
                </a:solidFill>
                <a:highlight>
                  <a:srgbClr val="FEFEFE"/>
                </a:highlight>
                <a:latin typeface="Montserrat"/>
                <a:ea typeface="Montserrat"/>
                <a:cs typeface="Montserrat"/>
                <a:sym typeface="Montserrat"/>
              </a:rPr>
              <a:t> Margin area</a:t>
            </a:r>
            <a:endParaRPr sz="16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6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6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4700">
              <a:solidFill>
                <a:srgbClr val="FF0000"/>
              </a:solidFill>
              <a:latin typeface="Open Sans"/>
              <a:ea typeface="Open Sans"/>
              <a:cs typeface="Open Sans"/>
              <a:sym typeface="Open Sans"/>
            </a:endParaRPr>
          </a:p>
        </p:txBody>
      </p:sp>
      <p:pic>
        <p:nvPicPr>
          <p:cNvPr id="418" name="Google Shape;418;p74"/>
          <p:cNvPicPr preferRelativeResize="0"/>
          <p:nvPr/>
        </p:nvPicPr>
        <p:blipFill>
          <a:blip r:embed="rId3">
            <a:alphaModFix/>
          </a:blip>
          <a:stretch>
            <a:fillRect/>
          </a:stretch>
        </p:blipFill>
        <p:spPr>
          <a:xfrm>
            <a:off x="4080000" y="1098275"/>
            <a:ext cx="4695425" cy="2718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5"/>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PROPERTIES CONTROLLING THE SIZE OF THE BOX</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PROPERTIES CONTROLLING THE SIZE</a:t>
            </a:r>
            <a:endParaRPr sz="2400">
              <a:solidFill>
                <a:srgbClr val="FF0000"/>
              </a:solidFill>
              <a:latin typeface="Montserrat"/>
              <a:ea typeface="Montserrat"/>
              <a:cs typeface="Montserrat"/>
              <a:sym typeface="Montserrat"/>
            </a:endParaRPr>
          </a:p>
        </p:txBody>
      </p:sp>
      <p:sp>
        <p:nvSpPr>
          <p:cNvPr id="429" name="Google Shape;429;p76"/>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height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width</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max-width</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min-width</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min-height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max-height</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7"/>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PROPERTIES CONTROLLING THE  BORDER OF THE BOX</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PROPERTIES CONTROLLING THE BORDER</a:t>
            </a:r>
            <a:endParaRPr sz="2400">
              <a:solidFill>
                <a:srgbClr val="FF0000"/>
              </a:solidFill>
              <a:latin typeface="Montserrat"/>
              <a:ea typeface="Montserrat"/>
              <a:cs typeface="Montserrat"/>
              <a:sym typeface="Montserrat"/>
            </a:endParaRPr>
          </a:p>
        </p:txBody>
      </p:sp>
      <p:sp>
        <p:nvSpPr>
          <p:cNvPr id="440" name="Google Shape;440;p78"/>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border</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border-color</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border-style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Border-width</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border-left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border-right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border-top</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border-bottom</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border-radius</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9"/>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DIFFERENCE BETWEEN MARGIN AND PADDING</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80"/>
          <p:cNvPicPr preferRelativeResize="0"/>
          <p:nvPr/>
        </p:nvPicPr>
        <p:blipFill>
          <a:blip r:embed="rId3">
            <a:alphaModFix/>
          </a:blip>
          <a:stretch>
            <a:fillRect/>
          </a:stretch>
        </p:blipFill>
        <p:spPr>
          <a:xfrm>
            <a:off x="263813" y="1204100"/>
            <a:ext cx="8616375" cy="3118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81"/>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PROPERTIES CONTROLLING THE  PADDING OF THE BOX</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653650"/>
            <a:ext cx="8520600" cy="35694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CSS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CSS is the acronym for Cascading Style Sheets. It is a language used for specifying how documents are presented to users and how they are styled, laid out, etc</a:t>
            </a:r>
            <a:endParaRPr sz="17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For example, to alter the font, color, size, and spacing of your content, split it into multiple columns, or add animations and other decorative features</a:t>
            </a:r>
            <a:endParaRPr b="1" sz="21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PROPERTIES CONTROLLING THE BORDER</a:t>
            </a:r>
            <a:endParaRPr sz="2400">
              <a:solidFill>
                <a:srgbClr val="FF0000"/>
              </a:solidFill>
              <a:latin typeface="Montserrat"/>
              <a:ea typeface="Montserrat"/>
              <a:cs typeface="Montserrat"/>
              <a:sym typeface="Montserrat"/>
            </a:endParaRPr>
          </a:p>
        </p:txBody>
      </p:sp>
      <p:sp>
        <p:nvSpPr>
          <p:cNvPr id="461" name="Google Shape;461;p82"/>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padding</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padding-left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padding-right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padding-top</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padding-bottom</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83"/>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PROPERTIES CONTROLLING THE  MARGIN OF THE BOX</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PROPERTIES CONTROLLING THE MARGIN</a:t>
            </a:r>
            <a:endParaRPr sz="2400">
              <a:solidFill>
                <a:srgbClr val="FF0000"/>
              </a:solidFill>
              <a:latin typeface="Montserrat"/>
              <a:ea typeface="Montserrat"/>
              <a:cs typeface="Montserrat"/>
              <a:sym typeface="Montserrat"/>
            </a:endParaRPr>
          </a:p>
        </p:txBody>
      </p:sp>
      <p:sp>
        <p:nvSpPr>
          <p:cNvPr id="472" name="Google Shape;472;p84"/>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margin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margin-left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margin-right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margin-top</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margin-bottom</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5"/>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BLOCK, INLINE AND INLINE-BLOCK</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BOXES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BLOCK BOXES</a:t>
            </a:r>
            <a:endParaRPr sz="2400">
              <a:solidFill>
                <a:srgbClr val="FF0000"/>
              </a:solidFill>
              <a:latin typeface="Montserrat"/>
              <a:ea typeface="Montserrat"/>
              <a:cs typeface="Montserrat"/>
              <a:sym typeface="Montserrat"/>
            </a:endParaRPr>
          </a:p>
        </p:txBody>
      </p:sp>
      <p:sp>
        <p:nvSpPr>
          <p:cNvPr id="483" name="Google Shape;483;p86"/>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If a box is defined as a block, it will behave in the following ways:</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The box will break onto a new line.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The box will extend in the inline direction to fill the space available in its container. In most cases this means that the box will become as wide as its container, filling up 100% of the space available.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The width and height properties are respected.</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Padding, margin and border will cause other elements to be pushed away from the box</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INLINE BOXES</a:t>
            </a:r>
            <a:endParaRPr sz="2400">
              <a:solidFill>
                <a:srgbClr val="FF0000"/>
              </a:solidFill>
              <a:latin typeface="Montserrat"/>
              <a:ea typeface="Montserrat"/>
              <a:cs typeface="Montserrat"/>
              <a:sym typeface="Montserrat"/>
            </a:endParaRPr>
          </a:p>
        </p:txBody>
      </p:sp>
      <p:sp>
        <p:nvSpPr>
          <p:cNvPr id="489" name="Google Shape;489;p87"/>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box will not break onto a new line.</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The width and height properties will not apply.</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Vertical padding, margins, and borders will apply but will not cause other inline boxes to move away from the box.</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Horizontal padding, margins, and borders will apply and will cause other inline boxes to move away from the box.</a:t>
            </a:r>
            <a:endParaRPr>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INLINE BLOCK </a:t>
            </a:r>
            <a:endParaRPr sz="2400">
              <a:solidFill>
                <a:srgbClr val="FF0000"/>
              </a:solidFill>
              <a:latin typeface="Montserrat"/>
              <a:ea typeface="Montserrat"/>
              <a:cs typeface="Montserrat"/>
              <a:sym typeface="Montserrat"/>
            </a:endParaRPr>
          </a:p>
        </p:txBody>
      </p:sp>
      <p:sp>
        <p:nvSpPr>
          <p:cNvPr id="495" name="Google Shape;495;p88"/>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inline-block  a middle ground between inline and block. </a:t>
            </a:r>
            <a:endParaRPr>
              <a:latin typeface="Montserrat"/>
              <a:ea typeface="Montserrat"/>
              <a:cs typeface="Montserrat"/>
              <a:sym typeface="Montserrat"/>
            </a:endParaRPr>
          </a:p>
          <a:p>
            <a:pPr indent="0" lvl="0" marL="0" rtl="0" algn="l">
              <a:spcBef>
                <a:spcPts val="1600"/>
              </a:spcBef>
              <a:spcAft>
                <a:spcPts val="0"/>
              </a:spcAft>
              <a:buNone/>
            </a:pPr>
            <a:r>
              <a:rPr lang="en">
                <a:latin typeface="Montserrat"/>
                <a:ea typeface="Montserrat"/>
                <a:cs typeface="Montserrat"/>
                <a:sym typeface="Montserrat"/>
              </a:rPr>
              <a:t>This is useful for situations where you do not want an item to break onto a new line, but do want it to respect width,height,margins,padding.</a:t>
            </a:r>
            <a:endParaRPr>
              <a:latin typeface="Montserrat"/>
              <a:ea typeface="Montserrat"/>
              <a:cs typeface="Montserrat"/>
              <a:sym typeface="Montserrat"/>
            </a:endParaRPr>
          </a:p>
          <a:p>
            <a:pPr indent="0" lvl="0" marL="0" rtl="0" algn="l">
              <a:spcBef>
                <a:spcPts val="1600"/>
              </a:spcBef>
              <a:spcAft>
                <a:spcPts val="0"/>
              </a:spcAft>
              <a:buNone/>
            </a:pPr>
            <a:r>
              <a:rPr lang="en">
                <a:latin typeface="Montserrat"/>
                <a:ea typeface="Montserrat"/>
                <a:cs typeface="Montserrat"/>
                <a:sym typeface="Montserrat"/>
              </a:rPr>
              <a:t>An element with </a:t>
            </a:r>
            <a:r>
              <a:rPr b="1" lang="en">
                <a:latin typeface="Montserrat"/>
                <a:ea typeface="Montserrat"/>
                <a:cs typeface="Montserrat"/>
                <a:sym typeface="Montserrat"/>
              </a:rPr>
              <a:t>display: inline-block </a:t>
            </a:r>
            <a:r>
              <a:rPr lang="en">
                <a:latin typeface="Montserrat"/>
                <a:ea typeface="Montserrat"/>
                <a:cs typeface="Montserrat"/>
                <a:sym typeface="Montserrat"/>
              </a:rPr>
              <a:t>does some of the below :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The width and height properties are respected.</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padding, margin, and border will cause other elements to be pushed away from the box.</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It does not, however, break onto a new line, and will only become larger than its content if you explicitly add width and height properties.</a:t>
            </a:r>
            <a:endParaRPr>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9"/>
          <p:cNvSpPr txBox="1"/>
          <p:nvPr>
            <p:ph type="title"/>
          </p:nvPr>
        </p:nvSpPr>
        <p:spPr>
          <a:xfrm>
            <a:off x="390675" y="2275500"/>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UNIT OF MEASUREMENTS</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pic>
        <p:nvPicPr>
          <p:cNvPr id="501" name="Google Shape;501;p89"/>
          <p:cNvPicPr preferRelativeResize="0"/>
          <p:nvPr/>
        </p:nvPicPr>
        <p:blipFill>
          <a:blip r:embed="rId3">
            <a:alphaModFix/>
          </a:blip>
          <a:stretch>
            <a:fillRect/>
          </a:stretch>
        </p:blipFill>
        <p:spPr>
          <a:xfrm>
            <a:off x="6639350" y="574625"/>
            <a:ext cx="2126094" cy="1700875"/>
          </a:xfrm>
          <a:prstGeom prst="rect">
            <a:avLst/>
          </a:prstGeom>
          <a:noFill/>
          <a:ln>
            <a:noFill/>
          </a:ln>
        </p:spPr>
      </p:pic>
      <p:pic>
        <p:nvPicPr>
          <p:cNvPr id="502" name="Google Shape;502;p89"/>
          <p:cNvPicPr preferRelativeResize="0"/>
          <p:nvPr/>
        </p:nvPicPr>
        <p:blipFill>
          <a:blip r:embed="rId4">
            <a:alphaModFix/>
          </a:blip>
          <a:stretch>
            <a:fillRect/>
          </a:stretch>
        </p:blipFill>
        <p:spPr>
          <a:xfrm>
            <a:off x="495000" y="574625"/>
            <a:ext cx="2126094" cy="17008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90"/>
          <p:cNvPicPr preferRelativeResize="0"/>
          <p:nvPr/>
        </p:nvPicPr>
        <p:blipFill>
          <a:blip r:embed="rId3">
            <a:alphaModFix/>
          </a:blip>
          <a:stretch>
            <a:fillRect/>
          </a:stretch>
        </p:blipFill>
        <p:spPr>
          <a:xfrm>
            <a:off x="152400" y="863225"/>
            <a:ext cx="8839200" cy="367466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91"/>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ABSOLUTE VS RELATIVE</a:t>
            </a:r>
            <a:endParaRPr b="1" sz="4800">
              <a:solidFill>
                <a:srgbClr val="FF0000"/>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type="title"/>
          </p:nvPr>
        </p:nvSpPr>
        <p:spPr>
          <a:xfrm>
            <a:off x="311700" y="17038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A WEB PAGE WITH CSS</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92"/>
          <p:cNvPicPr preferRelativeResize="0"/>
          <p:nvPr/>
        </p:nvPicPr>
        <p:blipFill>
          <a:blip r:embed="rId3">
            <a:alphaModFix/>
          </a:blip>
          <a:stretch>
            <a:fillRect/>
          </a:stretch>
        </p:blipFill>
        <p:spPr>
          <a:xfrm>
            <a:off x="152400" y="152400"/>
            <a:ext cx="8839202" cy="449874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9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Relative Unit of Measurements</a:t>
            </a:r>
            <a:endParaRPr sz="2400">
              <a:solidFill>
                <a:srgbClr val="FF0000"/>
              </a:solidFill>
              <a:latin typeface="Montserrat"/>
              <a:ea typeface="Montserrat"/>
              <a:cs typeface="Montserrat"/>
              <a:sym typeface="Montserrat"/>
            </a:endParaRPr>
          </a:p>
        </p:txBody>
      </p:sp>
      <p:graphicFrame>
        <p:nvGraphicFramePr>
          <p:cNvPr id="523" name="Google Shape;523;p93"/>
          <p:cNvGraphicFramePr/>
          <p:nvPr/>
        </p:nvGraphicFramePr>
        <p:xfrm>
          <a:off x="311700" y="968125"/>
          <a:ext cx="3000000" cy="3000000"/>
        </p:xfrm>
        <a:graphic>
          <a:graphicData uri="http://schemas.openxmlformats.org/drawingml/2006/table">
            <a:tbl>
              <a:tblPr>
                <a:noFill/>
                <a:tableStyleId>{FA332DF7-A348-4041-ACBE-CF435A143748}</a:tableStyleId>
              </a:tblPr>
              <a:tblGrid>
                <a:gridCol w="3788200"/>
                <a:gridCol w="3788200"/>
              </a:tblGrid>
              <a:tr h="381000">
                <a:tc>
                  <a:txBody>
                    <a:bodyPr/>
                    <a:lstStyle/>
                    <a:p>
                      <a:pPr indent="0" lvl="0" marL="0" rtl="0" algn="ctr">
                        <a:spcBef>
                          <a:spcPts val="0"/>
                        </a:spcBef>
                        <a:spcAft>
                          <a:spcPts val="0"/>
                        </a:spcAft>
                        <a:buNone/>
                      </a:pPr>
                      <a:r>
                        <a:rPr b="1" lang="en" sz="2000">
                          <a:latin typeface="Montserrat"/>
                          <a:ea typeface="Montserrat"/>
                          <a:cs typeface="Montserrat"/>
                          <a:sym typeface="Montserrat"/>
                        </a:rPr>
                        <a:t>Unit</a:t>
                      </a:r>
                      <a:endParaRPr b="1" sz="200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2000">
                          <a:latin typeface="Montserrat"/>
                          <a:ea typeface="Montserrat"/>
                          <a:cs typeface="Montserrat"/>
                          <a:sym typeface="Montserrat"/>
                        </a:rPr>
                        <a:t>Relative to</a:t>
                      </a:r>
                      <a:endParaRPr b="1" sz="20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 sz="2000">
                          <a:latin typeface="Montserrat"/>
                          <a:ea typeface="Montserrat"/>
                          <a:cs typeface="Montserrat"/>
                          <a:sym typeface="Montserrat"/>
                        </a:rPr>
                        <a:t>%</a:t>
                      </a:r>
                      <a:endParaRPr sz="20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2000">
                          <a:latin typeface="Montserrat"/>
                          <a:ea typeface="Montserrat"/>
                          <a:cs typeface="Montserrat"/>
                          <a:sym typeface="Montserrat"/>
                        </a:rPr>
                        <a:t>% of it’s paren’t element</a:t>
                      </a:r>
                      <a:endParaRPr sz="20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 sz="2000">
                          <a:latin typeface="Montserrat"/>
                          <a:ea typeface="Montserrat"/>
                          <a:cs typeface="Montserrat"/>
                          <a:sym typeface="Montserrat"/>
                        </a:rPr>
                        <a:t>vh</a:t>
                      </a:r>
                      <a:endParaRPr sz="20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2000">
                          <a:latin typeface="Montserrat"/>
                          <a:ea typeface="Montserrat"/>
                          <a:cs typeface="Montserrat"/>
                          <a:sym typeface="Montserrat"/>
                        </a:rPr>
                        <a:t>1% of the viewport's height.</a:t>
                      </a:r>
                      <a:endParaRPr sz="20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 sz="2000">
                          <a:latin typeface="Montserrat"/>
                          <a:ea typeface="Montserrat"/>
                          <a:cs typeface="Montserrat"/>
                          <a:sym typeface="Montserrat"/>
                        </a:rPr>
                        <a:t>vw</a:t>
                      </a:r>
                      <a:endParaRPr sz="20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2000">
                          <a:latin typeface="Montserrat"/>
                          <a:ea typeface="Montserrat"/>
                          <a:cs typeface="Montserrat"/>
                          <a:sym typeface="Montserrat"/>
                        </a:rPr>
                        <a:t>1% of the viewport's width.</a:t>
                      </a:r>
                      <a:endParaRPr sz="20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 sz="2000">
                          <a:latin typeface="Montserrat"/>
                          <a:ea typeface="Montserrat"/>
                          <a:cs typeface="Montserrat"/>
                          <a:sym typeface="Montserrat"/>
                        </a:rPr>
                        <a:t>fr</a:t>
                      </a:r>
                      <a:endParaRPr sz="20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2000">
                          <a:latin typeface="Montserrat"/>
                          <a:ea typeface="Montserrat"/>
                          <a:cs typeface="Montserrat"/>
                          <a:sym typeface="Montserrat"/>
                        </a:rPr>
                        <a:t>a fraction of the available space in the grid container.</a:t>
                      </a:r>
                      <a:endParaRPr sz="20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 sz="2000">
                          <a:latin typeface="Montserrat"/>
                          <a:ea typeface="Montserrat"/>
                          <a:cs typeface="Montserrat"/>
                          <a:sym typeface="Montserrat"/>
                        </a:rPr>
                        <a:t>rem</a:t>
                      </a:r>
                      <a:endParaRPr sz="20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2000">
                          <a:latin typeface="Montserrat"/>
                          <a:ea typeface="Montserrat"/>
                          <a:cs typeface="Montserrat"/>
                          <a:sym typeface="Montserrat"/>
                        </a:rPr>
                        <a:t>Font size of the root element.</a:t>
                      </a:r>
                      <a:endParaRPr sz="20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4"/>
          <p:cNvSpPr txBox="1"/>
          <p:nvPr>
            <p:ph type="title"/>
          </p:nvPr>
        </p:nvSpPr>
        <p:spPr>
          <a:xfrm>
            <a:off x="158175" y="469425"/>
            <a:ext cx="8520600" cy="10092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COLORS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pic>
        <p:nvPicPr>
          <p:cNvPr id="529" name="Google Shape;529;p94"/>
          <p:cNvPicPr preferRelativeResize="0"/>
          <p:nvPr/>
        </p:nvPicPr>
        <p:blipFill>
          <a:blip r:embed="rId3">
            <a:alphaModFix/>
          </a:blip>
          <a:stretch>
            <a:fillRect/>
          </a:stretch>
        </p:blipFill>
        <p:spPr>
          <a:xfrm>
            <a:off x="0" y="1688935"/>
            <a:ext cx="9144000" cy="29260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9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The popular ways of applying colors</a:t>
            </a:r>
            <a:endParaRPr sz="2400">
              <a:solidFill>
                <a:srgbClr val="FF0000"/>
              </a:solidFill>
              <a:latin typeface="Montserrat"/>
              <a:ea typeface="Montserrat"/>
              <a:cs typeface="Montserrat"/>
              <a:sym typeface="Montserrat"/>
            </a:endParaRPr>
          </a:p>
        </p:txBody>
      </p:sp>
      <p:sp>
        <p:nvSpPr>
          <p:cNvPr id="535" name="Google Shape;535;p95"/>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By color names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As RGB values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As hexadecimal values</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6"/>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NAME COLORS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NAME </a:t>
            </a:r>
            <a:r>
              <a:rPr lang="en" sz="2400">
                <a:solidFill>
                  <a:srgbClr val="FF0000"/>
                </a:solidFill>
                <a:latin typeface="Montserrat"/>
                <a:ea typeface="Montserrat"/>
                <a:cs typeface="Montserrat"/>
                <a:sym typeface="Montserrat"/>
              </a:rPr>
              <a:t>COLORS</a:t>
            </a:r>
            <a:endParaRPr sz="2400">
              <a:solidFill>
                <a:srgbClr val="FF0000"/>
              </a:solidFill>
              <a:latin typeface="Montserrat"/>
              <a:ea typeface="Montserrat"/>
              <a:cs typeface="Montserrat"/>
              <a:sym typeface="Montserrat"/>
            </a:endParaRPr>
          </a:p>
        </p:txBody>
      </p:sp>
      <p:sp>
        <p:nvSpPr>
          <p:cNvPr id="546" name="Google Shape;546;p97"/>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All modern browsers support the following 140 color names.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Example :</a:t>
            </a:r>
            <a:endParaRPr>
              <a:latin typeface="Montserrat"/>
              <a:ea typeface="Montserrat"/>
              <a:cs typeface="Montserrat"/>
              <a:sym typeface="Montserrat"/>
            </a:endParaRPr>
          </a:p>
          <a:p>
            <a:pPr indent="-368300" lvl="1" marL="914400" rtl="0" algn="l">
              <a:spcBef>
                <a:spcPts val="0"/>
              </a:spcBef>
              <a:spcAft>
                <a:spcPts val="0"/>
              </a:spcAft>
              <a:buSzPts val="2200"/>
              <a:buFont typeface="Montserrat"/>
              <a:buChar char="○"/>
            </a:pPr>
            <a:r>
              <a:rPr lang="en" sz="2200">
                <a:latin typeface="Montserrat"/>
                <a:ea typeface="Montserrat"/>
                <a:cs typeface="Montserrat"/>
                <a:sym typeface="Montserrat"/>
              </a:rPr>
              <a:t>Red</a:t>
            </a:r>
            <a:endParaRPr sz="2200">
              <a:latin typeface="Montserrat"/>
              <a:ea typeface="Montserrat"/>
              <a:cs typeface="Montserrat"/>
              <a:sym typeface="Montserrat"/>
            </a:endParaRPr>
          </a:p>
          <a:p>
            <a:pPr indent="-368300" lvl="1" marL="914400" rtl="0" algn="l">
              <a:spcBef>
                <a:spcPts val="0"/>
              </a:spcBef>
              <a:spcAft>
                <a:spcPts val="0"/>
              </a:spcAft>
              <a:buSzPts val="2200"/>
              <a:buFont typeface="Montserrat"/>
              <a:buChar char="○"/>
            </a:pPr>
            <a:r>
              <a:rPr lang="en" sz="2200">
                <a:latin typeface="Montserrat"/>
                <a:ea typeface="Montserrat"/>
                <a:cs typeface="Montserrat"/>
                <a:sym typeface="Montserrat"/>
              </a:rPr>
              <a:t>Blue</a:t>
            </a:r>
            <a:endParaRPr sz="2200">
              <a:latin typeface="Montserrat"/>
              <a:ea typeface="Montserrat"/>
              <a:cs typeface="Montserrat"/>
              <a:sym typeface="Montserrat"/>
            </a:endParaRPr>
          </a:p>
          <a:p>
            <a:pPr indent="-368300" lvl="1" marL="914400" rtl="0" algn="l">
              <a:spcBef>
                <a:spcPts val="0"/>
              </a:spcBef>
              <a:spcAft>
                <a:spcPts val="0"/>
              </a:spcAft>
              <a:buSzPts val="2200"/>
              <a:buFont typeface="Montserrat"/>
              <a:buChar char="○"/>
            </a:pPr>
            <a:r>
              <a:rPr lang="en" sz="2200">
                <a:latin typeface="Montserrat"/>
                <a:ea typeface="Montserrat"/>
                <a:cs typeface="Montserrat"/>
                <a:sym typeface="Montserrat"/>
              </a:rPr>
              <a:t>Green</a:t>
            </a:r>
            <a:endParaRPr sz="2200">
              <a:latin typeface="Montserrat"/>
              <a:ea typeface="Montserrat"/>
              <a:cs typeface="Montserrat"/>
              <a:sym typeface="Montserrat"/>
            </a:endParaRPr>
          </a:p>
          <a:p>
            <a:pPr indent="-368300" lvl="1" marL="914400" rtl="0" algn="l">
              <a:spcBef>
                <a:spcPts val="0"/>
              </a:spcBef>
              <a:spcAft>
                <a:spcPts val="0"/>
              </a:spcAft>
              <a:buSzPts val="2200"/>
              <a:buFont typeface="Montserrat"/>
              <a:buChar char="○"/>
            </a:pPr>
            <a:r>
              <a:rPr lang="en" sz="2200">
                <a:latin typeface="Montserrat"/>
                <a:ea typeface="Montserrat"/>
                <a:cs typeface="Montserrat"/>
                <a:sym typeface="Montserrat"/>
              </a:rPr>
              <a:t>Yellow</a:t>
            </a:r>
            <a:endParaRPr sz="2200">
              <a:latin typeface="Montserrat"/>
              <a:ea typeface="Montserrat"/>
              <a:cs typeface="Montserrat"/>
              <a:sym typeface="Montserrat"/>
            </a:endParaRPr>
          </a:p>
          <a:p>
            <a:pPr indent="-368300" lvl="1" marL="914400" rtl="0" algn="l">
              <a:spcBef>
                <a:spcPts val="0"/>
              </a:spcBef>
              <a:spcAft>
                <a:spcPts val="0"/>
              </a:spcAft>
              <a:buSzPts val="2200"/>
              <a:buFont typeface="Montserrat"/>
              <a:buChar char="○"/>
            </a:pPr>
            <a:r>
              <a:rPr lang="en" sz="2200">
                <a:latin typeface="Montserrat"/>
                <a:ea typeface="Montserrat"/>
                <a:cs typeface="Montserrat"/>
                <a:sym typeface="Montserrat"/>
              </a:rPr>
              <a:t>ETC</a:t>
            </a:r>
            <a:endParaRPr sz="2200">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8"/>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RGB COLORS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RGB COLORS</a:t>
            </a:r>
            <a:endParaRPr sz="2400">
              <a:solidFill>
                <a:srgbClr val="FF0000"/>
              </a:solidFill>
              <a:latin typeface="Montserrat"/>
              <a:ea typeface="Montserrat"/>
              <a:cs typeface="Montserrat"/>
              <a:sym typeface="Montserrat"/>
            </a:endParaRPr>
          </a:p>
        </p:txBody>
      </p:sp>
      <p:sp>
        <p:nvSpPr>
          <p:cNvPr id="557" name="Google Shape;557;p99"/>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RGB color values are supported in all browsers.</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An RGB color value is specified with: rgb( RED , GREEN , BLUE ).</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Each parameter defines the intensity of the color as an integer between 0 and 255.</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For example, rgb(0,0,255) is rendered as blue, because the blue parameter is set to its highest value (255) and the others are set to 0.</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0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RGB COLORS</a:t>
            </a:r>
            <a:endParaRPr sz="2400">
              <a:solidFill>
                <a:srgbClr val="FF0000"/>
              </a:solidFill>
              <a:latin typeface="Montserrat"/>
              <a:ea typeface="Montserrat"/>
              <a:cs typeface="Montserrat"/>
              <a:sym typeface="Montserrat"/>
            </a:endParaRPr>
          </a:p>
        </p:txBody>
      </p:sp>
      <p:sp>
        <p:nvSpPr>
          <p:cNvPr id="563" name="Google Shape;563;p100"/>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pic>
        <p:nvPicPr>
          <p:cNvPr id="564" name="Google Shape;564;p100"/>
          <p:cNvPicPr preferRelativeResize="0"/>
          <p:nvPr/>
        </p:nvPicPr>
        <p:blipFill>
          <a:blip r:embed="rId3">
            <a:alphaModFix/>
          </a:blip>
          <a:stretch>
            <a:fillRect/>
          </a:stretch>
        </p:blipFill>
        <p:spPr>
          <a:xfrm>
            <a:off x="614363" y="1404938"/>
            <a:ext cx="7915275" cy="2333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01"/>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RGBA COLORS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1"/>
          <p:cNvPicPr preferRelativeResize="0"/>
          <p:nvPr/>
        </p:nvPicPr>
        <p:blipFill>
          <a:blip r:embed="rId3">
            <a:alphaModFix/>
          </a:blip>
          <a:stretch>
            <a:fillRect/>
          </a:stretch>
        </p:blipFill>
        <p:spPr>
          <a:xfrm>
            <a:off x="152400" y="316750"/>
            <a:ext cx="8839199" cy="424468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0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RGBA  COLORS</a:t>
            </a:r>
            <a:endParaRPr sz="2400">
              <a:solidFill>
                <a:srgbClr val="FF0000"/>
              </a:solidFill>
              <a:latin typeface="Montserrat"/>
              <a:ea typeface="Montserrat"/>
              <a:cs typeface="Montserrat"/>
              <a:sym typeface="Montserrat"/>
            </a:endParaRPr>
          </a:p>
        </p:txBody>
      </p:sp>
      <p:sp>
        <p:nvSpPr>
          <p:cNvPr id="575" name="Google Shape;575;p102"/>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RGBA color values are an extension of RGB color values with an alpha channel - which specifies the opacity of the color.</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Alpha defines the opacity as a number between 0.0 (fully transparent) and 1.0 (fully opaque</a:t>
            </a:r>
            <a:endParaRPr>
              <a:latin typeface="Montserrat"/>
              <a:ea typeface="Montserrat"/>
              <a:cs typeface="Montserrat"/>
              <a:sym typeface="Montserrat"/>
            </a:endParaRPr>
          </a:p>
          <a:p>
            <a:pPr indent="0" lvl="0" marL="457200" rtl="0" algn="l">
              <a:spcBef>
                <a:spcPts val="1600"/>
              </a:spcBef>
              <a:spcAft>
                <a:spcPts val="0"/>
              </a:spcAft>
              <a:buNone/>
            </a:pPr>
            <a:r>
              <a:t/>
            </a:r>
            <a:endParaRPr b="1">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pic>
        <p:nvPicPr>
          <p:cNvPr id="576" name="Google Shape;576;p102"/>
          <p:cNvPicPr preferRelativeResize="0"/>
          <p:nvPr/>
        </p:nvPicPr>
        <p:blipFill>
          <a:blip r:embed="rId3">
            <a:alphaModFix/>
          </a:blip>
          <a:stretch>
            <a:fillRect/>
          </a:stretch>
        </p:blipFill>
        <p:spPr>
          <a:xfrm>
            <a:off x="396975" y="3034274"/>
            <a:ext cx="8350051" cy="16051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03"/>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HEXADECIMAL COLORS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HEXADECIMAL </a:t>
            </a:r>
            <a:r>
              <a:rPr lang="en" sz="2400">
                <a:solidFill>
                  <a:srgbClr val="FF0000"/>
                </a:solidFill>
                <a:latin typeface="Montserrat"/>
                <a:ea typeface="Montserrat"/>
                <a:cs typeface="Montserrat"/>
                <a:sym typeface="Montserrat"/>
              </a:rPr>
              <a:t> COLORS</a:t>
            </a:r>
            <a:endParaRPr sz="2400">
              <a:solidFill>
                <a:srgbClr val="FF0000"/>
              </a:solidFill>
              <a:latin typeface="Montserrat"/>
              <a:ea typeface="Montserrat"/>
              <a:cs typeface="Montserrat"/>
              <a:sym typeface="Montserrat"/>
            </a:endParaRPr>
          </a:p>
        </p:txBody>
      </p:sp>
      <p:sp>
        <p:nvSpPr>
          <p:cNvPr id="587" name="Google Shape;587;p104"/>
          <p:cNvSpPr txBox="1"/>
          <p:nvPr>
            <p:ph idx="1" type="body"/>
          </p:nvPr>
        </p:nvSpPr>
        <p:spPr>
          <a:xfrm>
            <a:off x="311700" y="673800"/>
            <a:ext cx="8520600" cy="454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Hexadecimal color values are supported in all browsers</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A hexadecimal color is specified with: #RRGGBB.</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RR (red), GG (green) and BB (blue) are hexadecimal integers between 00 and FF specifying the intensity of the color.</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For example, #0000FF is displayed as blue, because the blue component is set to its highest value (FF) and the others are set to 00.</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05"/>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BACKGROUND IMAGES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700">
                <a:solidFill>
                  <a:srgbClr val="424242"/>
                </a:solidFill>
                <a:highlight>
                  <a:srgbClr val="FEFEFE"/>
                </a:highlight>
                <a:latin typeface="Montserrat"/>
                <a:ea typeface="Montserrat"/>
                <a:cs typeface="Montserrat"/>
                <a:sym typeface="Montserrat"/>
              </a:rPr>
              <a:t>The background images are drawn on stacking context layers on top of each other. The first layer specified is drawn as if it is closest to the user.</a:t>
            </a:r>
            <a:endParaRPr b="1" sz="21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106"/>
          <p:cNvPicPr preferRelativeResize="0"/>
          <p:nvPr/>
        </p:nvPicPr>
        <p:blipFill>
          <a:blip r:embed="rId3">
            <a:alphaModFix/>
          </a:blip>
          <a:stretch>
            <a:fillRect/>
          </a:stretch>
        </p:blipFill>
        <p:spPr>
          <a:xfrm>
            <a:off x="152400" y="1841325"/>
            <a:ext cx="8839199" cy="2912175"/>
          </a:xfrm>
          <a:prstGeom prst="rect">
            <a:avLst/>
          </a:prstGeom>
          <a:noFill/>
          <a:ln>
            <a:noFill/>
          </a:ln>
        </p:spPr>
      </p:pic>
      <p:sp>
        <p:nvSpPr>
          <p:cNvPr id="598" name="Google Shape;598;p106"/>
          <p:cNvSpPr txBox="1"/>
          <p:nvPr>
            <p:ph type="title"/>
          </p:nvPr>
        </p:nvSpPr>
        <p:spPr>
          <a:xfrm>
            <a:off x="311700" y="239125"/>
            <a:ext cx="8520600" cy="9324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lang="en" sz="2300">
                <a:solidFill>
                  <a:srgbClr val="424242"/>
                </a:solidFill>
                <a:highlight>
                  <a:srgbClr val="FEFEFE"/>
                </a:highlight>
                <a:latin typeface="Montserrat"/>
                <a:ea typeface="Montserrat"/>
                <a:cs typeface="Montserrat"/>
                <a:sym typeface="Montserrat"/>
              </a:rPr>
              <a:t>This is an example of a background image</a:t>
            </a:r>
            <a:endParaRPr b="1" sz="54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5400">
              <a:solidFill>
                <a:srgbClr val="FF0000"/>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7"/>
          <p:cNvSpPr txBox="1"/>
          <p:nvPr>
            <p:ph type="title"/>
          </p:nvPr>
        </p:nvSpPr>
        <p:spPr>
          <a:xfrm>
            <a:off x="311700" y="239125"/>
            <a:ext cx="8520600" cy="9324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lang="en" sz="2300">
                <a:solidFill>
                  <a:srgbClr val="424242"/>
                </a:solidFill>
                <a:highlight>
                  <a:srgbClr val="FEFEFE"/>
                </a:highlight>
                <a:latin typeface="Montserrat"/>
                <a:ea typeface="Montserrat"/>
                <a:cs typeface="Montserrat"/>
                <a:sym typeface="Montserrat"/>
              </a:rPr>
              <a:t>This is an example of an image</a:t>
            </a:r>
            <a:endParaRPr b="1" sz="54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5400">
              <a:solidFill>
                <a:srgbClr val="FF0000"/>
              </a:solidFill>
              <a:latin typeface="Open Sans"/>
              <a:ea typeface="Open Sans"/>
              <a:cs typeface="Open Sans"/>
              <a:sym typeface="Open Sans"/>
            </a:endParaRPr>
          </a:p>
        </p:txBody>
      </p:sp>
      <p:pic>
        <p:nvPicPr>
          <p:cNvPr id="604" name="Google Shape;604;p107"/>
          <p:cNvPicPr preferRelativeResize="0"/>
          <p:nvPr/>
        </p:nvPicPr>
        <p:blipFill>
          <a:blip r:embed="rId3">
            <a:alphaModFix/>
          </a:blip>
          <a:stretch>
            <a:fillRect/>
          </a:stretch>
        </p:blipFill>
        <p:spPr>
          <a:xfrm>
            <a:off x="152400" y="1573425"/>
            <a:ext cx="8839201" cy="271629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8"/>
          <p:cNvSpPr txBox="1"/>
          <p:nvPr>
            <p:ph type="title"/>
          </p:nvPr>
        </p:nvSpPr>
        <p:spPr>
          <a:xfrm>
            <a:off x="311700" y="1812875"/>
            <a:ext cx="8520600" cy="1753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BACKGROUND IMAGES VS IMG</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21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4800">
              <a:solidFill>
                <a:srgbClr val="FF0000"/>
              </a:solidFill>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BACKGROUND-IMAGE VS IMG</a:t>
            </a:r>
            <a:endParaRPr sz="2400">
              <a:solidFill>
                <a:srgbClr val="FF0000"/>
              </a:solidFill>
              <a:latin typeface="Montserrat"/>
              <a:ea typeface="Montserrat"/>
              <a:cs typeface="Montserrat"/>
              <a:sym typeface="Montserrat"/>
            </a:endParaRPr>
          </a:p>
        </p:txBody>
      </p:sp>
      <p:sp>
        <p:nvSpPr>
          <p:cNvPr id="615" name="Google Shape;615;p109"/>
          <p:cNvSpPr txBox="1"/>
          <p:nvPr>
            <p:ph idx="1" type="body"/>
          </p:nvPr>
        </p:nvSpPr>
        <p:spPr>
          <a:xfrm>
            <a:off x="311700" y="572700"/>
            <a:ext cx="8520600" cy="4547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Images bring semantic value to a website, and adding the alt tag makes it super accessible and interpreted by all user agents and screen readers</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A background image plays a decorative role in your website, it doesn’t come with any semantic meaning or add any complementary value to the subject.</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If your image is a part of the content of the page then it belongs in the html using &lt;img src=""&gt; So for example, you might have images to show off in your portfolio. These images are the main point of your page and you would want them in the html as part of the overall structure/content of the page.</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If on the other hand, the image exists for stylistic purposes as part of the design and isn't an essential image then it should be in the css as a background image. As an example, this could be some banner type image that you might have as a background in your header. Or just any other type of image that might be there to make it look better.</a:t>
            </a:r>
            <a:endParaRPr sz="1700">
              <a:latin typeface="Montserrat"/>
              <a:ea typeface="Montserrat"/>
              <a:cs typeface="Montserrat"/>
              <a:sym typeface="Montserrat"/>
            </a:endParaRPr>
          </a:p>
          <a:p>
            <a:pPr indent="0" lvl="0" marL="457200" rtl="0" algn="l">
              <a:spcBef>
                <a:spcPts val="1600"/>
              </a:spcBef>
              <a:spcAft>
                <a:spcPts val="1600"/>
              </a:spcAft>
              <a:buNone/>
            </a:pPr>
            <a:r>
              <a:t/>
            </a:r>
            <a:endParaRPr sz="17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1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2400">
                <a:solidFill>
                  <a:srgbClr val="FF0000"/>
                </a:solidFill>
                <a:latin typeface="Montserrat"/>
                <a:ea typeface="Montserrat"/>
                <a:cs typeface="Montserrat"/>
                <a:sym typeface="Montserrat"/>
              </a:rPr>
              <a:t>PROPERTIES CONTROLLING THE BORDER</a:t>
            </a:r>
            <a:endParaRPr sz="2400">
              <a:solidFill>
                <a:srgbClr val="FF0000"/>
              </a:solidFill>
              <a:latin typeface="Montserrat"/>
              <a:ea typeface="Montserrat"/>
              <a:cs typeface="Montserrat"/>
              <a:sym typeface="Montserrat"/>
            </a:endParaRPr>
          </a:p>
        </p:txBody>
      </p:sp>
      <p:sp>
        <p:nvSpPr>
          <p:cNvPr id="621" name="Google Shape;621;p110"/>
          <p:cNvSpPr txBox="1"/>
          <p:nvPr>
            <p:ph idx="1" type="body"/>
          </p:nvPr>
        </p:nvSpPr>
        <p:spPr>
          <a:xfrm>
            <a:off x="311700" y="884925"/>
            <a:ext cx="8520600" cy="4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background-image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Background-repeat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Background-position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background-size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background-attachment</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11"/>
          <p:cNvSpPr txBox="1"/>
          <p:nvPr>
            <p:ph type="ctrTitle"/>
          </p:nvPr>
        </p:nvSpPr>
        <p:spPr>
          <a:xfrm>
            <a:off x="2340200" y="1693600"/>
            <a:ext cx="4913700" cy="10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THE END</a:t>
            </a:r>
            <a:endParaRPr sz="7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